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725" r:id="rId3"/>
    <p:sldMasterId id="2147483737" r:id="rId4"/>
    <p:sldMasterId id="2147483749" r:id="rId5"/>
    <p:sldMasterId id="2147483765" r:id="rId6"/>
  </p:sldMasterIdLst>
  <p:notesMasterIdLst>
    <p:notesMasterId r:id="rId36"/>
  </p:notesMasterIdLst>
  <p:handoutMasterIdLst>
    <p:handoutMasterId r:id="rId37"/>
  </p:handoutMasterIdLst>
  <p:sldIdLst>
    <p:sldId id="650" r:id="rId7"/>
    <p:sldId id="684" r:id="rId8"/>
    <p:sldId id="683" r:id="rId9"/>
    <p:sldId id="673" r:id="rId10"/>
    <p:sldId id="674" r:id="rId11"/>
    <p:sldId id="675" r:id="rId12"/>
    <p:sldId id="699" r:id="rId13"/>
    <p:sldId id="700" r:id="rId14"/>
    <p:sldId id="669" r:id="rId15"/>
    <p:sldId id="670" r:id="rId16"/>
    <p:sldId id="689" r:id="rId17"/>
    <p:sldId id="666" r:id="rId18"/>
    <p:sldId id="702" r:id="rId19"/>
    <p:sldId id="698" r:id="rId20"/>
    <p:sldId id="701" r:id="rId21"/>
    <p:sldId id="703" r:id="rId22"/>
    <p:sldId id="690" r:id="rId23"/>
    <p:sldId id="709" r:id="rId24"/>
    <p:sldId id="692" r:id="rId25"/>
    <p:sldId id="708" r:id="rId26"/>
    <p:sldId id="704" r:id="rId27"/>
    <p:sldId id="706" r:id="rId28"/>
    <p:sldId id="680" r:id="rId29"/>
    <p:sldId id="705" r:id="rId30"/>
    <p:sldId id="693" r:id="rId31"/>
    <p:sldId id="672" r:id="rId32"/>
    <p:sldId id="707" r:id="rId33"/>
    <p:sldId id="679" r:id="rId34"/>
    <p:sldId id="695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99"/>
    <a:srgbClr val="E7F3F4"/>
    <a:srgbClr val="C0C0C0"/>
    <a:srgbClr val="000000"/>
    <a:srgbClr val="FFCC66"/>
    <a:srgbClr val="CC339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23" autoAdjust="0"/>
    <p:restoredTop sz="96694" autoAdjust="0"/>
  </p:normalViewPr>
  <p:slideViewPr>
    <p:cSldViewPr>
      <p:cViewPr>
        <p:scale>
          <a:sx n="66" d="100"/>
          <a:sy n="66" d="100"/>
        </p:scale>
        <p:origin x="-1866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5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21516;&#27493;&#24037;&#20316;&#30424;\&#30693;&#35782;&#36882;&#36865;\&#24212;&#29992;&#25991;&#26723;\&#20351;&#29992;&#32479;&#35745;\2016-05-09_&#20351;&#29992;&#32479;&#35745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21516;&#27493;&#24037;&#20316;&#30424;\&#30693;&#35782;&#36882;&#36865;\&#24212;&#29992;&#25991;&#26723;\&#20351;&#29992;&#32479;&#35745;\2016-05-09_&#20351;&#29992;&#32479;&#35745;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zh-CN" dirty="0"/>
              <a:t>栏目点击量（自</a:t>
            </a:r>
            <a:r>
              <a:rPr lang="en-US" dirty="0" smtClean="0"/>
              <a:t>2016-04-24</a:t>
            </a:r>
            <a:r>
              <a:rPr lang="zh-CN" altLang="en-US" dirty="0" smtClean="0"/>
              <a:t>至</a:t>
            </a:r>
            <a:r>
              <a:rPr lang="en-US" altLang="zh-CN" dirty="0" smtClean="0"/>
              <a:t>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10</a:t>
            </a:r>
            <a:r>
              <a:rPr lang="zh-CN" altLang="en-US" dirty="0" smtClean="0"/>
              <a:t>日</a:t>
            </a:r>
            <a:r>
              <a:rPr lang="zh-CN" altLang="en-US" sz="1680" b="1" i="0" u="none" strike="noStrike" baseline="0" dirty="0" smtClean="0"/>
              <a:t>）</a:t>
            </a:r>
            <a:endParaRPr lang="en-US" dirty="0"/>
          </a:p>
        </c:rich>
      </c:tx>
      <c:layout>
        <c:manualLayout>
          <c:xMode val="edge"/>
          <c:yMode val="edge"/>
          <c:x val="0.27564684865853029"/>
          <c:y val="3.174418527218638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9584749281180376E-2"/>
          <c:y val="2.2583210831850404E-2"/>
          <c:w val="0.88015541522987473"/>
          <c:h val="0.666599381027614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栏目!$B$1</c:f>
              <c:strCache>
                <c:ptCount val="1"/>
                <c:pt idx="0">
                  <c:v>点击量</c:v>
                </c:pt>
              </c:strCache>
            </c:strRef>
          </c:tx>
          <c:invertIfNegative val="0"/>
          <c:cat>
            <c:strRef>
              <c:f>栏目!$A$2:$A$10</c:f>
              <c:strCache>
                <c:ptCount val="9"/>
                <c:pt idx="0">
                  <c:v>文献搜索</c:v>
                </c:pt>
                <c:pt idx="1">
                  <c:v>期刊浏览</c:v>
                </c:pt>
                <c:pt idx="2">
                  <c:v>研究报告</c:v>
                </c:pt>
                <c:pt idx="3">
                  <c:v>电子图书</c:v>
                </c:pt>
                <c:pt idx="4">
                  <c:v>科研助手</c:v>
                </c:pt>
                <c:pt idx="5">
                  <c:v>专家视点</c:v>
                </c:pt>
                <c:pt idx="6">
                  <c:v>权威发布</c:v>
                </c:pt>
                <c:pt idx="7">
                  <c:v>学术新知</c:v>
                </c:pt>
                <c:pt idx="8">
                  <c:v>动态扫描</c:v>
                </c:pt>
              </c:strCache>
            </c:strRef>
          </c:cat>
          <c:val>
            <c:numRef>
              <c:f>栏目!$B$2:$B$10</c:f>
              <c:numCache>
                <c:formatCode>General</c:formatCode>
                <c:ptCount val="9"/>
                <c:pt idx="0">
                  <c:v>5724</c:v>
                </c:pt>
                <c:pt idx="1">
                  <c:v>5297</c:v>
                </c:pt>
                <c:pt idx="2">
                  <c:v>3891</c:v>
                </c:pt>
                <c:pt idx="3">
                  <c:v>3780</c:v>
                </c:pt>
                <c:pt idx="4">
                  <c:v>3313</c:v>
                </c:pt>
                <c:pt idx="5">
                  <c:v>2933</c:v>
                </c:pt>
                <c:pt idx="6">
                  <c:v>2748</c:v>
                </c:pt>
                <c:pt idx="7">
                  <c:v>2584</c:v>
                </c:pt>
                <c:pt idx="8">
                  <c:v>1522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7398400"/>
        <c:axId val="167400192"/>
      </c:barChart>
      <c:catAx>
        <c:axId val="167398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67400192"/>
        <c:crosses val="autoZero"/>
        <c:auto val="1"/>
        <c:lblAlgn val="ctr"/>
        <c:lblOffset val="100"/>
        <c:noMultiLvlLbl val="0"/>
      </c:catAx>
      <c:valAx>
        <c:axId val="167400192"/>
        <c:scaling>
          <c:orientation val="minMax"/>
        </c:scaling>
        <c:delete val="0"/>
        <c:axPos val="l"/>
        <c:majorGridlines>
          <c:spPr>
            <a:ln>
              <a:prstDash val="sysDot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ysClr val="windowText" lastClr="000000"/>
            </a:solidFill>
          </a:ln>
        </c:spPr>
        <c:crossAx val="16739840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4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zh-CN"/>
              <a:t>新增用户概况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用户最终!$A$2</c:f>
              <c:strCache>
                <c:ptCount val="1"/>
                <c:pt idx="0">
                  <c:v>匿名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用户最终!$B$1:$N$1</c:f>
              <c:numCache>
                <c:formatCode>yyyy\-mm\-dd</c:formatCode>
                <c:ptCount val="13"/>
                <c:pt idx="0">
                  <c:v>42488</c:v>
                </c:pt>
                <c:pt idx="1">
                  <c:v>42489</c:v>
                </c:pt>
                <c:pt idx="2">
                  <c:v>42490</c:v>
                </c:pt>
                <c:pt idx="3">
                  <c:v>42491</c:v>
                </c:pt>
                <c:pt idx="4">
                  <c:v>42492</c:v>
                </c:pt>
                <c:pt idx="5">
                  <c:v>42493</c:v>
                </c:pt>
                <c:pt idx="6">
                  <c:v>42494</c:v>
                </c:pt>
                <c:pt idx="7">
                  <c:v>42495</c:v>
                </c:pt>
                <c:pt idx="8">
                  <c:v>42496</c:v>
                </c:pt>
                <c:pt idx="9">
                  <c:v>42497</c:v>
                </c:pt>
                <c:pt idx="10">
                  <c:v>42498</c:v>
                </c:pt>
                <c:pt idx="11">
                  <c:v>42499</c:v>
                </c:pt>
                <c:pt idx="12">
                  <c:v>42500</c:v>
                </c:pt>
              </c:numCache>
            </c:numRef>
          </c:cat>
          <c:val>
            <c:numRef>
              <c:f>用户最终!$B$2:$N$2</c:f>
              <c:numCache>
                <c:formatCode>General</c:formatCode>
                <c:ptCount val="13"/>
                <c:pt idx="0">
                  <c:v>770</c:v>
                </c:pt>
                <c:pt idx="1">
                  <c:v>918</c:v>
                </c:pt>
                <c:pt idx="2">
                  <c:v>185</c:v>
                </c:pt>
                <c:pt idx="3">
                  <c:v>126</c:v>
                </c:pt>
                <c:pt idx="4">
                  <c:v>91</c:v>
                </c:pt>
                <c:pt idx="5">
                  <c:v>191</c:v>
                </c:pt>
                <c:pt idx="6">
                  <c:v>169</c:v>
                </c:pt>
                <c:pt idx="7">
                  <c:v>610</c:v>
                </c:pt>
                <c:pt idx="8">
                  <c:v>330</c:v>
                </c:pt>
                <c:pt idx="9">
                  <c:v>120</c:v>
                </c:pt>
                <c:pt idx="10">
                  <c:v>125</c:v>
                </c:pt>
                <c:pt idx="11">
                  <c:v>200</c:v>
                </c:pt>
                <c:pt idx="12">
                  <c:v>73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用户最终!$A$3</c:f>
              <c:strCache>
                <c:ptCount val="1"/>
                <c:pt idx="0">
                  <c:v>登陆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用户最终!$B$1:$N$1</c:f>
              <c:numCache>
                <c:formatCode>yyyy\-mm\-dd</c:formatCode>
                <c:ptCount val="13"/>
                <c:pt idx="0">
                  <c:v>42488</c:v>
                </c:pt>
                <c:pt idx="1">
                  <c:v>42489</c:v>
                </c:pt>
                <c:pt idx="2">
                  <c:v>42490</c:v>
                </c:pt>
                <c:pt idx="3">
                  <c:v>42491</c:v>
                </c:pt>
                <c:pt idx="4">
                  <c:v>42492</c:v>
                </c:pt>
                <c:pt idx="5">
                  <c:v>42493</c:v>
                </c:pt>
                <c:pt idx="6">
                  <c:v>42494</c:v>
                </c:pt>
                <c:pt idx="7">
                  <c:v>42495</c:v>
                </c:pt>
                <c:pt idx="8">
                  <c:v>42496</c:v>
                </c:pt>
                <c:pt idx="9">
                  <c:v>42497</c:v>
                </c:pt>
                <c:pt idx="10">
                  <c:v>42498</c:v>
                </c:pt>
                <c:pt idx="11">
                  <c:v>42499</c:v>
                </c:pt>
                <c:pt idx="12">
                  <c:v>42500</c:v>
                </c:pt>
              </c:numCache>
            </c:numRef>
          </c:cat>
          <c:val>
            <c:numRef>
              <c:f>用户最终!$B$3:$N$3</c:f>
              <c:numCache>
                <c:formatCode>General</c:formatCode>
                <c:ptCount val="13"/>
                <c:pt idx="0">
                  <c:v>451</c:v>
                </c:pt>
                <c:pt idx="1">
                  <c:v>569</c:v>
                </c:pt>
                <c:pt idx="2">
                  <c:v>118</c:v>
                </c:pt>
                <c:pt idx="3">
                  <c:v>71</c:v>
                </c:pt>
                <c:pt idx="4">
                  <c:v>64</c:v>
                </c:pt>
                <c:pt idx="5">
                  <c:v>118</c:v>
                </c:pt>
                <c:pt idx="6">
                  <c:v>95</c:v>
                </c:pt>
                <c:pt idx="7">
                  <c:v>402</c:v>
                </c:pt>
                <c:pt idx="8">
                  <c:v>219</c:v>
                </c:pt>
                <c:pt idx="9">
                  <c:v>77</c:v>
                </c:pt>
                <c:pt idx="10">
                  <c:v>74</c:v>
                </c:pt>
                <c:pt idx="11">
                  <c:v>131</c:v>
                </c:pt>
                <c:pt idx="12">
                  <c:v>46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用户最终!$A$4</c:f>
              <c:strCache>
                <c:ptCount val="1"/>
                <c:pt idx="0">
                  <c:v>院内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用户最终!$B$1:$N$1</c:f>
              <c:numCache>
                <c:formatCode>yyyy\-mm\-dd</c:formatCode>
                <c:ptCount val="13"/>
                <c:pt idx="0">
                  <c:v>42488</c:v>
                </c:pt>
                <c:pt idx="1">
                  <c:v>42489</c:v>
                </c:pt>
                <c:pt idx="2">
                  <c:v>42490</c:v>
                </c:pt>
                <c:pt idx="3">
                  <c:v>42491</c:v>
                </c:pt>
                <c:pt idx="4">
                  <c:v>42492</c:v>
                </c:pt>
                <c:pt idx="5">
                  <c:v>42493</c:v>
                </c:pt>
                <c:pt idx="6">
                  <c:v>42494</c:v>
                </c:pt>
                <c:pt idx="7">
                  <c:v>42495</c:v>
                </c:pt>
                <c:pt idx="8">
                  <c:v>42496</c:v>
                </c:pt>
                <c:pt idx="9">
                  <c:v>42497</c:v>
                </c:pt>
                <c:pt idx="10">
                  <c:v>42498</c:v>
                </c:pt>
                <c:pt idx="11">
                  <c:v>42499</c:v>
                </c:pt>
                <c:pt idx="12">
                  <c:v>42500</c:v>
                </c:pt>
              </c:numCache>
            </c:numRef>
          </c:cat>
          <c:val>
            <c:numRef>
              <c:f>用户最终!$B$4:$N$4</c:f>
              <c:numCache>
                <c:formatCode>General</c:formatCode>
                <c:ptCount val="13"/>
                <c:pt idx="0">
                  <c:v>330</c:v>
                </c:pt>
                <c:pt idx="1">
                  <c:v>250</c:v>
                </c:pt>
                <c:pt idx="2">
                  <c:v>55</c:v>
                </c:pt>
                <c:pt idx="3">
                  <c:v>27</c:v>
                </c:pt>
                <c:pt idx="4">
                  <c:v>28</c:v>
                </c:pt>
                <c:pt idx="5">
                  <c:v>68</c:v>
                </c:pt>
                <c:pt idx="6">
                  <c:v>68</c:v>
                </c:pt>
                <c:pt idx="7">
                  <c:v>221</c:v>
                </c:pt>
                <c:pt idx="8">
                  <c:v>133</c:v>
                </c:pt>
                <c:pt idx="9">
                  <c:v>48</c:v>
                </c:pt>
                <c:pt idx="10">
                  <c:v>45</c:v>
                </c:pt>
                <c:pt idx="11">
                  <c:v>89</c:v>
                </c:pt>
                <c:pt idx="12">
                  <c:v>24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用户最终!$A$5</c:f>
              <c:strCache>
                <c:ptCount val="1"/>
                <c:pt idx="0">
                  <c:v>院外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numRef>
              <c:f>用户最终!$B$1:$N$1</c:f>
              <c:numCache>
                <c:formatCode>yyyy\-mm\-dd</c:formatCode>
                <c:ptCount val="13"/>
                <c:pt idx="0">
                  <c:v>42488</c:v>
                </c:pt>
                <c:pt idx="1">
                  <c:v>42489</c:v>
                </c:pt>
                <c:pt idx="2">
                  <c:v>42490</c:v>
                </c:pt>
                <c:pt idx="3">
                  <c:v>42491</c:v>
                </c:pt>
                <c:pt idx="4">
                  <c:v>42492</c:v>
                </c:pt>
                <c:pt idx="5">
                  <c:v>42493</c:v>
                </c:pt>
                <c:pt idx="6">
                  <c:v>42494</c:v>
                </c:pt>
                <c:pt idx="7">
                  <c:v>42495</c:v>
                </c:pt>
                <c:pt idx="8">
                  <c:v>42496</c:v>
                </c:pt>
                <c:pt idx="9">
                  <c:v>42497</c:v>
                </c:pt>
                <c:pt idx="10">
                  <c:v>42498</c:v>
                </c:pt>
                <c:pt idx="11">
                  <c:v>42499</c:v>
                </c:pt>
                <c:pt idx="12">
                  <c:v>42500</c:v>
                </c:pt>
              </c:numCache>
            </c:numRef>
          </c:cat>
          <c:val>
            <c:numRef>
              <c:f>用户最终!$B$5:$N$5</c:f>
              <c:numCache>
                <c:formatCode>General</c:formatCode>
                <c:ptCount val="13"/>
                <c:pt idx="0">
                  <c:v>121</c:v>
                </c:pt>
                <c:pt idx="1">
                  <c:v>319</c:v>
                </c:pt>
                <c:pt idx="2">
                  <c:v>63</c:v>
                </c:pt>
                <c:pt idx="3">
                  <c:v>44</c:v>
                </c:pt>
                <c:pt idx="4">
                  <c:v>36</c:v>
                </c:pt>
                <c:pt idx="5">
                  <c:v>50</c:v>
                </c:pt>
                <c:pt idx="6">
                  <c:v>27</c:v>
                </c:pt>
                <c:pt idx="7">
                  <c:v>181</c:v>
                </c:pt>
                <c:pt idx="8">
                  <c:v>86</c:v>
                </c:pt>
                <c:pt idx="9">
                  <c:v>29</c:v>
                </c:pt>
                <c:pt idx="10">
                  <c:v>29</c:v>
                </c:pt>
                <c:pt idx="11">
                  <c:v>42</c:v>
                </c:pt>
                <c:pt idx="12">
                  <c:v>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971456"/>
        <c:axId val="167981440"/>
      </c:lineChart>
      <c:dateAx>
        <c:axId val="167971456"/>
        <c:scaling>
          <c:orientation val="minMax"/>
        </c:scaling>
        <c:delete val="0"/>
        <c:axPos val="b"/>
        <c:numFmt formatCode="yyyy\-mm\-dd" sourceLinked="1"/>
        <c:majorTickMark val="out"/>
        <c:minorTickMark val="none"/>
        <c:tickLblPos val="nextTo"/>
        <c:crossAx val="167981440"/>
        <c:crosses val="autoZero"/>
        <c:auto val="1"/>
        <c:lblOffset val="100"/>
        <c:baseTimeUnit val="days"/>
      </c:dateAx>
      <c:valAx>
        <c:axId val="167981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9714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614CE570-E184-42DF-A09B-EE6E4896F144}" type="datetimeFigureOut">
              <a:rPr lang="zh-CN" altLang="en-US"/>
              <a:pPr>
                <a:defRPr/>
              </a:pPr>
              <a:t>2011-5-24</a:t>
            </a:fld>
            <a:endParaRPr lang="en-US" altLang="zh-CN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fld id="{ADE8453B-DC42-49BE-B3A2-F899DDB574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7169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ko-KR" noProof="0" smtClean="0"/>
              <a:t>Click to edit Master text styles</a:t>
            </a:r>
          </a:p>
          <a:p>
            <a:pPr lvl="1"/>
            <a:r>
              <a:rPr lang="en-US" altLang="ko-KR" noProof="0" smtClean="0"/>
              <a:t>Second level</a:t>
            </a:r>
          </a:p>
          <a:p>
            <a:pPr lvl="2"/>
            <a:r>
              <a:rPr lang="en-US" altLang="ko-KR" noProof="0" smtClean="0"/>
              <a:t>Third level</a:t>
            </a:r>
          </a:p>
          <a:p>
            <a:pPr lvl="3"/>
            <a:r>
              <a:rPr lang="en-US" altLang="ko-KR" noProof="0" smtClean="0"/>
              <a:t>Fourth level</a:t>
            </a:r>
          </a:p>
          <a:p>
            <a:pPr lvl="4"/>
            <a:r>
              <a:rPr lang="en-US" altLang="ko-KR" noProof="0" smtClean="0"/>
              <a:t>Fifth level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itchFamily="34" charset="0"/>
                <a:ea typeface="Gulim" pitchFamily="34" charset="-127"/>
              </a:defRPr>
            </a:lvl1pPr>
          </a:lstStyle>
          <a:p>
            <a:pPr>
              <a:defRPr/>
            </a:pPr>
            <a:fld id="{268477FA-FC30-41A1-8543-EB567D8A6D8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203224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8477FA-FC30-41A1-8543-EB567D8A6D87}" type="slidenum">
              <a:rPr lang="ko-KR" altLang="en-US" smtClean="0"/>
              <a:pPr>
                <a:defRPr/>
              </a:pPr>
              <a:t>13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3587" cy="3429000"/>
          </a:xfrm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Char char="•"/>
            </a:pPr>
            <a:fld id="{05D342E6-900E-4878-BF43-08724E406E79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Char char="•"/>
              </a:pPr>
              <a:t>14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3587" cy="3429000"/>
          </a:xfrm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Char char="•"/>
            </a:pPr>
            <a:fld id="{05D342E6-900E-4878-BF43-08724E406E79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Char char="•"/>
              </a:pPr>
              <a:t>15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3587" cy="3429000"/>
          </a:xfrm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Char char="•"/>
            </a:pPr>
            <a:fld id="{1B9C2458-48AA-45E0-A98B-BF829389B6E2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Char char="•"/>
              </a:pPr>
              <a:t>18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982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3587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pPr>
              <a:buFont typeface="Arial" charset="0"/>
              <a:buChar char="•"/>
            </a:pPr>
            <a:fld id="{9208582F-E672-4B10-860D-C85BFC03C8F1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Char char="•"/>
              </a:pPr>
              <a:t>19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微博上也引起广泛关注。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乘胜追击，近十家微信公众号争相转载。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36247DF-8A44-4747-B932-AD877EA0B3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6325142-8C6F-4E06-B289-9B6E112FC8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5A41FAD3-6061-4423-85FB-8F42ED53A3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5A5561E4-125D-42EE-BE3F-CB9DE948346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8F05BEF-1971-42D6-88EF-652F51FBE5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>
            <a:fillRect/>
          </a:stretch>
        </p:blipFill>
        <p:spPr>
          <a:xfrm>
            <a:off x="0" y="-57150"/>
            <a:ext cx="9144000" cy="691515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/>
        </p:nvCxnSpPr>
        <p:spPr>
          <a:xfrm flipH="1">
            <a:off x="685800" y="952500"/>
            <a:ext cx="27432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角星 9"/>
          <p:cNvSpPr/>
          <p:nvPr userDrawn="1"/>
        </p:nvSpPr>
        <p:spPr>
          <a:xfrm>
            <a:off x="405408" y="817960"/>
            <a:ext cx="20181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" b="8102"/>
          <a:stretch>
            <a:fillRect/>
          </a:stretch>
        </p:blipFill>
        <p:spPr>
          <a:xfrm>
            <a:off x="0" y="-57150"/>
            <a:ext cx="9144000" cy="691515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/>
        </p:nvCxnSpPr>
        <p:spPr>
          <a:xfrm flipH="1">
            <a:off x="685800" y="952500"/>
            <a:ext cx="274320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  <a:tailEnd type="oval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角星 9"/>
          <p:cNvSpPr/>
          <p:nvPr userDrawn="1"/>
        </p:nvSpPr>
        <p:spPr>
          <a:xfrm>
            <a:off x="405408" y="817960"/>
            <a:ext cx="201811" cy="269081"/>
          </a:xfrm>
          <a:prstGeom prst="star6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FD61A3E1-26D7-47EF-8443-F49C7EDBCB81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A1E0C5A9-212E-401D-8B18-5211DEBFF0AF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0C2D41CC-5003-44C9-8300-86ADCA8BF22F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6F2865C1-4240-4FA9-AEDD-E7998850A04C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DBFCFAD-C534-42D6-A8EB-E8AD6AC6C7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C3C7BBC7-A1B8-4C9D-B862-008B476FBD4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E4B7372A-C16F-42A1-A914-831489A2F39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85027807-2F6D-4C6E-B552-D79F1D3DB263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740F2D02-2692-44B1-8B71-F19B72E044FA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E73F90F5-1186-49C1-8EB8-FF9A8A48BBA1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2CC71A70-12BA-4421-8EC1-16E4EC5E6D81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E5FBDEA8-04C9-469E-87D5-FF09C688BE5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5614" y="271464"/>
            <a:ext cx="8218487" cy="5843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3FC16254-E18D-4313-B2B9-F18CCFB62F97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8004176" y="0"/>
            <a:ext cx="1139825" cy="6858000"/>
          </a:xfrm>
          <a:prstGeom prst="rect">
            <a:avLst/>
          </a:prstGeom>
          <a:solidFill>
            <a:schemeClr val="bg2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white">
          <a:xfrm>
            <a:off x="0" y="4638677"/>
            <a:ext cx="9144000" cy="2219325"/>
          </a:xfrm>
          <a:prstGeom prst="rect">
            <a:avLst/>
          </a:prstGeom>
          <a:solidFill>
            <a:schemeClr val="folHlink">
              <a:alpha val="3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gray">
          <a:xfrm>
            <a:off x="0" y="2149477"/>
            <a:ext cx="9144000" cy="2498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gray">
          <a:xfrm>
            <a:off x="-9524" y="2138363"/>
            <a:ext cx="8015288" cy="22717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049" y="2"/>
              </a:cxn>
              <a:cxn ang="0">
                <a:pos x="5048" y="1458"/>
              </a:cxn>
              <a:cxn ang="0">
                <a:pos x="0" y="1471"/>
              </a:cxn>
              <a:cxn ang="0">
                <a:pos x="0" y="0"/>
              </a:cxn>
            </a:cxnLst>
            <a:rect l="0" t="0" r="r" b="b"/>
            <a:pathLst>
              <a:path w="5049" h="1471">
                <a:moveTo>
                  <a:pt x="0" y="0"/>
                </a:moveTo>
                <a:lnTo>
                  <a:pt x="5049" y="2"/>
                </a:lnTo>
                <a:lnTo>
                  <a:pt x="5048" y="1458"/>
                </a:lnTo>
                <a:lnTo>
                  <a:pt x="0" y="14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3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gray">
          <a:xfrm>
            <a:off x="152400" y="228602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800" b="1">
                <a:latin typeface="Verdana" pitchFamily="34" charset="0"/>
                <a:ea typeface="굴림" pitchFamily="34" charset="-127"/>
              </a:rPr>
              <a:t>LOGO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gray">
          <a:xfrm>
            <a:off x="7696200" y="59436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gray">
          <a:xfrm>
            <a:off x="8229600" y="56388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>
            <a:off x="8220075" y="622935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AutoShape 14" descr="Industry&amp;Construction(imageState)01"/>
          <p:cNvSpPr>
            <a:spLocks noChangeArrowheads="1"/>
          </p:cNvSpPr>
          <p:nvPr/>
        </p:nvSpPr>
        <p:spPr bwMode="gray">
          <a:xfrm>
            <a:off x="228600" y="3048000"/>
            <a:ext cx="1752600" cy="1600200"/>
          </a:xfrm>
          <a:prstGeom prst="hexagon">
            <a:avLst>
              <a:gd name="adj" fmla="val 27381"/>
              <a:gd name="vf" fmla="val 115470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148106" dir="1857825" algn="ctr" rotWithShape="0">
              <a:srgbClr val="666633">
                <a:alpha val="32001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ko-KR" altLang="en-US" sz="1800">
              <a:ea typeface="Gulim" pitchFamily="34" charset="-127"/>
            </a:endParaRPr>
          </a:p>
        </p:txBody>
      </p:sp>
      <p:sp>
        <p:nvSpPr>
          <p:cNvPr id="13" name="AutoShape 15" descr="Industry&amp;Construction(imageState)02"/>
          <p:cNvSpPr>
            <a:spLocks noChangeArrowheads="1"/>
          </p:cNvSpPr>
          <p:nvPr/>
        </p:nvSpPr>
        <p:spPr bwMode="gray">
          <a:xfrm>
            <a:off x="1676400" y="2209800"/>
            <a:ext cx="1828800" cy="1600200"/>
          </a:xfrm>
          <a:prstGeom prst="hexagon">
            <a:avLst>
              <a:gd name="adj" fmla="val 28571"/>
              <a:gd name="vf" fmla="val 115470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148106" dir="1857825" algn="ctr" rotWithShape="0">
              <a:srgbClr val="666633">
                <a:alpha val="32001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ko-KR" altLang="en-US" sz="1800">
              <a:ea typeface="Gulim" pitchFamily="34" charset="-127"/>
            </a:endParaRPr>
          </a:p>
        </p:txBody>
      </p:sp>
      <p:sp>
        <p:nvSpPr>
          <p:cNvPr id="14" name="AutoShape 16" descr="Industry&amp;Construction(imageState)05"/>
          <p:cNvSpPr>
            <a:spLocks noChangeArrowheads="1"/>
          </p:cNvSpPr>
          <p:nvPr/>
        </p:nvSpPr>
        <p:spPr bwMode="gray">
          <a:xfrm>
            <a:off x="1638300" y="3924300"/>
            <a:ext cx="1828800" cy="1600200"/>
          </a:xfrm>
          <a:prstGeom prst="hexagon">
            <a:avLst>
              <a:gd name="adj" fmla="val 28571"/>
              <a:gd name="vf" fmla="val 115470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148106" dir="1857825" algn="ctr" rotWithShape="0">
              <a:srgbClr val="666633">
                <a:alpha val="32001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ko-KR" altLang="en-US" sz="1800">
              <a:ea typeface="Gulim" pitchFamily="34" charset="-127"/>
            </a:endParaRPr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1371600"/>
            <a:ext cx="7162800" cy="762000"/>
          </a:xfrm>
          <a:ln w="38100"/>
        </p:spPr>
        <p:txBody>
          <a:bodyPr/>
          <a:lstStyle>
            <a:lvl1pPr algn="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单击此处编辑母版标题样式</a:t>
            </a:r>
          </a:p>
        </p:txBody>
      </p:sp>
      <p:sp>
        <p:nvSpPr>
          <p:cNvPr id="4712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276600" y="3124200"/>
            <a:ext cx="4572000" cy="685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ko-KR" altLang="en-US"/>
              <a:t>单击此处编辑母版副标题样式</a:t>
            </a: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dt" sz="quarter" idx="10"/>
          </p:nvPr>
        </p:nvSpPr>
        <p:spPr>
          <a:xfrm>
            <a:off x="4038600" y="6553200"/>
            <a:ext cx="1828800" cy="152400"/>
          </a:xfrm>
        </p:spPr>
        <p:txBody>
          <a:bodyPr/>
          <a:lstStyle>
            <a:lvl1pPr algn="r">
              <a:defRPr sz="1400">
                <a:solidFill>
                  <a:schemeClr val="tx2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F4F7C71-2567-48DE-8EC6-3FB57A813D7B}" type="datetimeFigureOut">
              <a:rPr lang="ko-KR" altLang="en-US"/>
              <a:pPr>
                <a:defRPr/>
              </a:pPr>
              <a:t>2011-05-24</a:t>
            </a:fld>
            <a:endParaRPr lang="en-US" altLang="ko-KR"/>
          </a:p>
        </p:txBody>
      </p:sp>
      <p:sp>
        <p:nvSpPr>
          <p:cNvPr id="1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6553200"/>
            <a:ext cx="2362200" cy="228600"/>
          </a:xfrm>
        </p:spPr>
        <p:txBody>
          <a:bodyPr/>
          <a:lstStyle>
            <a:lvl1pPr algn="ctr">
              <a:defRPr sz="1400">
                <a:solidFill>
                  <a:schemeClr val="tx2"/>
                </a:solidFill>
                <a:latin typeface="Times New Roman" pitchFamily="18" charset="0"/>
                <a:ea typeface="Gulim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05800" y="6400800"/>
            <a:ext cx="381000" cy="152400"/>
          </a:xfrm>
          <a:noFill/>
        </p:spPr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BC056E84-0479-49DB-8D41-60E5807378E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A2D31-3406-4160-AD8B-A38AC2ADE3A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42976E8-962D-4005-957E-68426A2459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3154F-F4B7-428E-960B-1B9A8262C21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40767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066800"/>
            <a:ext cx="40767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5E176-578C-4179-8919-DF5F0941C2AE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BAEF6-F3FE-4864-A570-2425619D7F7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2D74-D151-4F51-AA15-9D5E436ECDCE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98CF-0463-4D89-9D96-6949EAFB9F5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0238C-34C6-4F90-8ACD-099DC7231AE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3D93B-3E32-4FE5-8877-688981EAE6CB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3CB3A-5B19-441A-82DB-0B59C9BB372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81000"/>
            <a:ext cx="20764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0769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A0231-9BFB-4F17-BF59-53B34C58EB3B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448A2E9-73EB-444C-86D8-62844FD1FF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158EFF9-7ACB-4558-ABFB-D84A8FB584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55"/>
          <p:cNvSpPr>
            <a:spLocks noChangeArrowheads="1"/>
          </p:cNvSpPr>
          <p:nvPr/>
        </p:nvSpPr>
        <p:spPr bwMode="gray">
          <a:xfrm>
            <a:off x="8004175" y="0"/>
            <a:ext cx="1139825" cy="6858000"/>
          </a:xfrm>
          <a:prstGeom prst="rect">
            <a:avLst/>
          </a:prstGeom>
          <a:solidFill>
            <a:schemeClr val="bg2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5" name="Rectangle 2054"/>
          <p:cNvSpPr>
            <a:spLocks noChangeArrowheads="1"/>
          </p:cNvSpPr>
          <p:nvPr/>
        </p:nvSpPr>
        <p:spPr bwMode="white">
          <a:xfrm>
            <a:off x="0" y="4638675"/>
            <a:ext cx="9144000" cy="2219325"/>
          </a:xfrm>
          <a:prstGeom prst="rect">
            <a:avLst/>
          </a:prstGeom>
          <a:solidFill>
            <a:schemeClr val="folHlink">
              <a:alpha val="3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6" name="Rectangle 2053"/>
          <p:cNvSpPr>
            <a:spLocks noChangeArrowheads="1"/>
          </p:cNvSpPr>
          <p:nvPr/>
        </p:nvSpPr>
        <p:spPr bwMode="gray">
          <a:xfrm>
            <a:off x="0" y="2149475"/>
            <a:ext cx="9144000" cy="2498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7" name="Freeform 2052"/>
          <p:cNvSpPr>
            <a:spLocks/>
          </p:cNvSpPr>
          <p:nvPr/>
        </p:nvSpPr>
        <p:spPr bwMode="gray">
          <a:xfrm>
            <a:off x="-9525" y="2138363"/>
            <a:ext cx="8015288" cy="22717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049" y="2"/>
              </a:cxn>
              <a:cxn ang="0">
                <a:pos x="5048" y="1458"/>
              </a:cxn>
              <a:cxn ang="0">
                <a:pos x="0" y="1471"/>
              </a:cxn>
              <a:cxn ang="0">
                <a:pos x="0" y="0"/>
              </a:cxn>
            </a:cxnLst>
            <a:rect l="0" t="0" r="r" b="b"/>
            <a:pathLst>
              <a:path w="5049" h="1471">
                <a:moveTo>
                  <a:pt x="0" y="0"/>
                </a:moveTo>
                <a:lnTo>
                  <a:pt x="5049" y="2"/>
                </a:lnTo>
                <a:lnTo>
                  <a:pt x="5048" y="1458"/>
                </a:lnTo>
                <a:lnTo>
                  <a:pt x="0" y="14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3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8" name="AutoShape 2059"/>
          <p:cNvSpPr>
            <a:spLocks noChangeArrowheads="1"/>
          </p:cNvSpPr>
          <p:nvPr/>
        </p:nvSpPr>
        <p:spPr bwMode="gray">
          <a:xfrm>
            <a:off x="7696200" y="59436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9" name="AutoShape 2064"/>
          <p:cNvSpPr>
            <a:spLocks noChangeArrowheads="1"/>
          </p:cNvSpPr>
          <p:nvPr/>
        </p:nvSpPr>
        <p:spPr bwMode="gray">
          <a:xfrm>
            <a:off x="8229600" y="56388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10" name="AutoShape 2065"/>
          <p:cNvSpPr>
            <a:spLocks noChangeArrowheads="1"/>
          </p:cNvSpPr>
          <p:nvPr/>
        </p:nvSpPr>
        <p:spPr bwMode="gray">
          <a:xfrm>
            <a:off x="8220075" y="622935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11" name="AutoShape 2068" descr="Industry&amp;Construction(imageState)01"/>
          <p:cNvSpPr>
            <a:spLocks noChangeArrowheads="1"/>
          </p:cNvSpPr>
          <p:nvPr/>
        </p:nvSpPr>
        <p:spPr bwMode="gray">
          <a:xfrm>
            <a:off x="228600" y="3048000"/>
            <a:ext cx="1752600" cy="1600200"/>
          </a:xfrm>
          <a:prstGeom prst="hexagon">
            <a:avLst>
              <a:gd name="adj" fmla="val 27381"/>
              <a:gd name="vf" fmla="val 115470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148106" dir="1857825" algn="ctr" rotWithShape="0">
              <a:srgbClr val="666633">
                <a:alpha val="32001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ko-KR" altLang="en-US" sz="1800">
              <a:ea typeface="Gulim" pitchFamily="34" charset="-127"/>
            </a:endParaRPr>
          </a:p>
        </p:txBody>
      </p:sp>
      <p:sp>
        <p:nvSpPr>
          <p:cNvPr id="12" name="AutoShape 2069" descr="Industry&amp;Construction(imageState)02"/>
          <p:cNvSpPr>
            <a:spLocks noChangeArrowheads="1"/>
          </p:cNvSpPr>
          <p:nvPr/>
        </p:nvSpPr>
        <p:spPr bwMode="gray">
          <a:xfrm>
            <a:off x="1676400" y="2209800"/>
            <a:ext cx="1828800" cy="1600200"/>
          </a:xfrm>
          <a:prstGeom prst="hexagon">
            <a:avLst>
              <a:gd name="adj" fmla="val 28571"/>
              <a:gd name="vf" fmla="val 115470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148106" dir="1857825" algn="ctr" rotWithShape="0">
              <a:srgbClr val="666633">
                <a:alpha val="32001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ko-KR" altLang="en-US" sz="1800">
              <a:ea typeface="Gulim" pitchFamily="34" charset="-127"/>
            </a:endParaRPr>
          </a:p>
        </p:txBody>
      </p:sp>
      <p:sp>
        <p:nvSpPr>
          <p:cNvPr id="13" name="AutoShape 2070" descr="Industry&amp;Construction(imageState)05"/>
          <p:cNvSpPr>
            <a:spLocks noChangeArrowheads="1"/>
          </p:cNvSpPr>
          <p:nvPr/>
        </p:nvSpPr>
        <p:spPr bwMode="gray">
          <a:xfrm>
            <a:off x="1638300" y="3924300"/>
            <a:ext cx="1828800" cy="1600200"/>
          </a:xfrm>
          <a:prstGeom prst="hexagon">
            <a:avLst>
              <a:gd name="adj" fmla="val 28571"/>
              <a:gd name="vf" fmla="val 115470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148106" dir="1857825" algn="ctr" rotWithShape="0">
              <a:srgbClr val="666633">
                <a:alpha val="32001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ko-KR" altLang="en-US" sz="1800">
              <a:ea typeface="Gulim" pitchFamily="34" charset="-127"/>
            </a:endParaRPr>
          </a:p>
        </p:txBody>
      </p:sp>
      <p:pic>
        <p:nvPicPr>
          <p:cNvPr id="14" name="Picture 18" descr="W020090623399236957723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71438"/>
            <a:ext cx="1306513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1371600"/>
            <a:ext cx="7162800" cy="762000"/>
          </a:xfrm>
          <a:ln w="38100"/>
        </p:spPr>
        <p:txBody>
          <a:bodyPr/>
          <a:lstStyle>
            <a:lvl1pPr algn="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276600" y="3124200"/>
            <a:ext cx="4572000" cy="685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15" name="Rectangle 23"/>
          <p:cNvSpPr>
            <a:spLocks noGrp="1" noChangeArrowheads="1"/>
          </p:cNvSpPr>
          <p:nvPr>
            <p:ph type="dt" sz="quarter" idx="10"/>
          </p:nvPr>
        </p:nvSpPr>
        <p:spPr>
          <a:xfrm>
            <a:off x="4038600" y="6553200"/>
            <a:ext cx="1828800" cy="152400"/>
          </a:xfrm>
        </p:spPr>
        <p:txBody>
          <a:bodyPr/>
          <a:lstStyle>
            <a:lvl1pPr algn="r">
              <a:defRPr sz="1400">
                <a:solidFill>
                  <a:schemeClr val="tx2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6" name="Rectangle 24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304800" y="6553200"/>
            <a:ext cx="23622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2"/>
                </a:solidFill>
                <a:latin typeface="Times New Roman" pitchFamily="18" charset="0"/>
                <a:ea typeface="Gulim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7" name="Rectangle 2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05800" y="6400800"/>
            <a:ext cx="381000" cy="152400"/>
          </a:xfrm>
          <a:noFill/>
        </p:spPr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96E5493A-7B52-4625-9A78-2D892055A99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3247D-2A79-4D5F-B5F0-3A23EEE8CAD0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F02F-6E79-4237-A262-E139B8CC374A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40767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066800"/>
            <a:ext cx="40767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C89E8-B302-4BBB-9106-A11DA23E0D0D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75C72-ABB7-4B1F-96C1-1DA26DA23ED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77963-3754-4C0C-8FAE-556C6C29BFD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442AD-F4FC-489B-AC7D-AC76AF91E19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EAD90-EC82-4385-B49E-1F04A10D2F9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60E90-CC60-49AE-A8AF-D675C941E3EB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92425-464A-43C2-AB2D-3162EC4FB246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55AF551-97EE-463D-98D1-14F27E544C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81000"/>
            <a:ext cx="20764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0769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AA564-DA2B-4843-B038-FE5E1751F4C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629400" cy="533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81000" y="1066800"/>
            <a:ext cx="8305800" cy="5257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927F4-BB1C-4B90-81D0-3EFC91444F1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629400" cy="533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81000" y="1066800"/>
            <a:ext cx="8305800" cy="5257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5E06B-CD44-44E9-B2DA-2B854E5BCFC6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DC0C6D0-1B51-4F5A-88EC-CD2A51DC3D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065207F1-C85B-4228-8E36-B450259B36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CF9AC26-A038-4B80-A29B-C7E620EB2E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59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9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9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642AC51F-752B-4232-96A2-AD9446D836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63" r:id="rId14"/>
    <p:sldLayoutId id="2147483764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Clr>
                <a:srgbClr val="000000"/>
              </a:buClr>
              <a:buSzPct val="100000"/>
              <a:defRPr sz="1200">
                <a:solidFill>
                  <a:prstClr val="black">
                    <a:tint val="75000"/>
                  </a:prstClr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Clr>
                <a:srgbClr val="000000"/>
              </a:buClr>
              <a:buSzPct val="100000"/>
              <a:defRPr sz="1200">
                <a:solidFill>
                  <a:prstClr val="black">
                    <a:tint val="75000"/>
                  </a:prstClr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buClr>
                <a:srgbClr val="000000"/>
              </a:buClr>
              <a:buSzPct val="100000"/>
              <a:defRPr sz="1200">
                <a:solidFill>
                  <a:prstClr val="black">
                    <a:tint val="75000"/>
                  </a:prstClr>
                </a:solidFill>
                <a:ea typeface="+mn-ea"/>
              </a:defRPr>
            </a:lvl1pPr>
          </a:lstStyle>
          <a:p>
            <a:pPr>
              <a:defRPr/>
            </a:pPr>
            <a:fld id="{32C032CF-7D9A-49C8-9EC1-8DC77244049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reeform 2"/>
          <p:cNvSpPr>
            <a:spLocks/>
          </p:cNvSpPr>
          <p:nvPr/>
        </p:nvSpPr>
        <p:spPr bwMode="gray">
          <a:xfrm>
            <a:off x="-9524" y="344488"/>
            <a:ext cx="8194675" cy="633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049" y="2"/>
              </a:cxn>
              <a:cxn ang="0">
                <a:pos x="5048" y="1458"/>
              </a:cxn>
              <a:cxn ang="0">
                <a:pos x="0" y="1471"/>
              </a:cxn>
              <a:cxn ang="0">
                <a:pos x="0" y="0"/>
              </a:cxn>
            </a:cxnLst>
            <a:rect l="0" t="0" r="r" b="b"/>
            <a:pathLst>
              <a:path w="5049" h="1471">
                <a:moveTo>
                  <a:pt x="0" y="0"/>
                </a:moveTo>
                <a:lnTo>
                  <a:pt x="5049" y="2"/>
                </a:lnTo>
                <a:lnTo>
                  <a:pt x="5048" y="1458"/>
                </a:lnTo>
                <a:lnTo>
                  <a:pt x="0" y="147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30200" y="6502400"/>
            <a:ext cx="2514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Gulim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207000" y="64897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  <a:ea typeface="굴림" pitchFamily="34" charset="-127"/>
              </a:defRPr>
            </a:lvl1pPr>
          </a:lstStyle>
          <a:p>
            <a:pPr>
              <a:defRPr/>
            </a:pPr>
            <a:r>
              <a:rPr lang="en-US" altLang="ko-KR"/>
              <a:t>www.themegallery.com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 bwMode="gray">
          <a:xfrm>
            <a:off x="381000" y="1066800"/>
            <a:ext cx="8305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单击此处编辑母版文本样式</a:t>
            </a:r>
          </a:p>
          <a:p>
            <a:pPr lvl="1"/>
            <a:r>
              <a:rPr lang="ko-KR" altLang="en-US" smtClean="0"/>
              <a:t>第二级</a:t>
            </a:r>
          </a:p>
          <a:p>
            <a:pPr lvl="2"/>
            <a:r>
              <a:rPr lang="ko-KR" altLang="en-US" smtClean="0"/>
              <a:t>第三级</a:t>
            </a:r>
          </a:p>
          <a:p>
            <a:pPr lvl="3"/>
            <a:r>
              <a:rPr lang="ko-KR" altLang="en-US" smtClean="0"/>
              <a:t>第四级</a:t>
            </a:r>
          </a:p>
          <a:p>
            <a:pPr lvl="4"/>
            <a:r>
              <a:rPr lang="ko-KR" altLang="en-US" smtClean="0"/>
              <a:t>第五级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8153400" y="0"/>
            <a:ext cx="990600" cy="6858000"/>
            <a:chOff x="5040" y="0"/>
            <a:chExt cx="720" cy="4320"/>
          </a:xfrm>
        </p:grpSpPr>
        <p:sp>
          <p:nvSpPr>
            <p:cNvPr id="46087" name="Rectangle 7"/>
            <p:cNvSpPr>
              <a:spLocks noChangeArrowheads="1"/>
            </p:cNvSpPr>
            <p:nvPr/>
          </p:nvSpPr>
          <p:spPr bwMode="gray">
            <a:xfrm>
              <a:off x="5042" y="0"/>
              <a:ext cx="718" cy="4320"/>
            </a:xfrm>
            <a:prstGeom prst="rect">
              <a:avLst/>
            </a:prstGeom>
            <a:solidFill>
              <a:schemeClr val="bg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088" name="Rectangle 8"/>
            <p:cNvSpPr>
              <a:spLocks noChangeArrowheads="1"/>
            </p:cNvSpPr>
            <p:nvPr/>
          </p:nvSpPr>
          <p:spPr bwMode="gray">
            <a:xfrm>
              <a:off x="5040" y="219"/>
              <a:ext cx="720" cy="39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0247" name="Rectangle 9"/>
          <p:cNvSpPr>
            <a:spLocks noGrp="1" noChangeArrowheads="1"/>
          </p:cNvSpPr>
          <p:nvPr>
            <p:ph type="title"/>
          </p:nvPr>
        </p:nvSpPr>
        <p:spPr bwMode="gray">
          <a:xfrm>
            <a:off x="1219200" y="381000"/>
            <a:ext cx="6629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单击此处编辑母版标题样式</a:t>
            </a: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52400" y="228600"/>
            <a:ext cx="838200" cy="838200"/>
            <a:chOff x="18" y="144"/>
            <a:chExt cx="510" cy="480"/>
          </a:xfrm>
        </p:grpSpPr>
        <p:sp>
          <p:nvSpPr>
            <p:cNvPr id="46091" name="AutoShape 11"/>
            <p:cNvSpPr>
              <a:spLocks noChangeArrowheads="1"/>
            </p:cNvSpPr>
            <p:nvPr userDrawn="1"/>
          </p:nvSpPr>
          <p:spPr bwMode="gray">
            <a:xfrm>
              <a:off x="18" y="258"/>
              <a:ext cx="288" cy="240"/>
            </a:xfrm>
            <a:prstGeom prst="hexagon">
              <a:avLst>
                <a:gd name="adj" fmla="val 30000"/>
                <a:gd name="vf" fmla="val 115470"/>
              </a:avLst>
            </a:prstGeom>
            <a:solidFill>
              <a:schemeClr val="hlink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56796" dir="1593903" algn="ctr" rotWithShape="0">
                <a:srgbClr val="6666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092" name="AutoShape 12"/>
            <p:cNvSpPr>
              <a:spLocks noChangeArrowheads="1"/>
            </p:cNvSpPr>
            <p:nvPr userDrawn="1"/>
          </p:nvSpPr>
          <p:spPr bwMode="gray">
            <a:xfrm>
              <a:off x="240" y="144"/>
              <a:ext cx="288" cy="240"/>
            </a:xfrm>
            <a:prstGeom prst="hexagon">
              <a:avLst>
                <a:gd name="adj" fmla="val 30000"/>
                <a:gd name="vf" fmla="val 115470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56796" dir="1593903" algn="ctr" rotWithShape="0">
                <a:srgbClr val="6666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093" name="AutoShape 13"/>
            <p:cNvSpPr>
              <a:spLocks noChangeArrowheads="1"/>
            </p:cNvSpPr>
            <p:nvPr userDrawn="1"/>
          </p:nvSpPr>
          <p:spPr bwMode="gray">
            <a:xfrm>
              <a:off x="240" y="384"/>
              <a:ext cx="288" cy="240"/>
            </a:xfrm>
            <a:prstGeom prst="hexagon">
              <a:avLst>
                <a:gd name="adj" fmla="val 30000"/>
                <a:gd name="vf" fmla="val 115470"/>
              </a:avLst>
            </a:prstGeom>
            <a:solidFill>
              <a:schemeClr val="accent1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56796" dir="1593903" algn="ctr" rotWithShape="0">
                <a:srgbClr val="6666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6094" name="AutoShape 14"/>
          <p:cNvSpPr>
            <a:spLocks noChangeArrowheads="1"/>
          </p:cNvSpPr>
          <p:nvPr/>
        </p:nvSpPr>
        <p:spPr bwMode="gray">
          <a:xfrm>
            <a:off x="7696200" y="59436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bg2">
              <a:alpha val="35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6095" name="AutoShape 15"/>
          <p:cNvSpPr>
            <a:spLocks noChangeArrowheads="1"/>
          </p:cNvSpPr>
          <p:nvPr/>
        </p:nvSpPr>
        <p:spPr bwMode="gray">
          <a:xfrm>
            <a:off x="8229600" y="56388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bg2">
              <a:alpha val="35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gray">
          <a:xfrm>
            <a:off x="8220075" y="622935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bg2">
              <a:alpha val="35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6097" name="Rectangle 17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305800" y="6362700"/>
            <a:ext cx="3810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bg1"/>
                </a:solidFill>
                <a:latin typeface="Verdana" pitchFamily="34" charset="0"/>
                <a:ea typeface="Gulim" pitchFamily="34" charset="-127"/>
              </a:defRPr>
            </a:lvl1pPr>
          </a:lstStyle>
          <a:p>
            <a:pPr>
              <a:defRPr/>
            </a:pPr>
            <a:fld id="{08474BFA-7F60-4D06-8AD8-8B5CFE6A572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u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CC"/>
            </a:gs>
            <a:gs pos="50000">
              <a:srgbClr val="F2F2F2"/>
            </a:gs>
            <a:gs pos="100000">
              <a:srgbClr val="CCCCCC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pPr lvl="0" fontAlgn="base"/>
            <a:endParaRPr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charset="0"/>
                <a:ea typeface="宋体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lvl="0" algn="l" defTabSz="914400" eaLnBrk="1" fontAlgn="base" latinLnBrk="0" hangingPunct="1">
        <a:lnSpc>
          <a:spcPct val="90000"/>
        </a:lnSpc>
        <a:spcBef>
          <a:spcPct val="0"/>
        </a:spcBef>
        <a:buClr>
          <a:srgbClr val="000000"/>
        </a:buClr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</p:titleStyle>
    <p:bodyStyle>
      <a:lvl1pPr marL="228600" lvl="0" indent="-228600" algn="l" defTabSz="914400" eaLnBrk="1" fontAlgn="base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685800" lvl="1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1143000" lvl="2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600200" lvl="3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2057400" lvl="4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06" name="Freeform 3010"/>
          <p:cNvSpPr>
            <a:spLocks/>
          </p:cNvSpPr>
          <p:nvPr/>
        </p:nvSpPr>
        <p:spPr bwMode="gray">
          <a:xfrm>
            <a:off x="-9525" y="344488"/>
            <a:ext cx="8194675" cy="633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049" y="2"/>
              </a:cxn>
              <a:cxn ang="0">
                <a:pos x="5048" y="1458"/>
              </a:cxn>
              <a:cxn ang="0">
                <a:pos x="0" y="1471"/>
              </a:cxn>
              <a:cxn ang="0">
                <a:pos x="0" y="0"/>
              </a:cxn>
            </a:cxnLst>
            <a:rect l="0" t="0" r="r" b="b"/>
            <a:pathLst>
              <a:path w="5049" h="1471">
                <a:moveTo>
                  <a:pt x="0" y="0"/>
                </a:moveTo>
                <a:lnTo>
                  <a:pt x="5049" y="2"/>
                </a:lnTo>
                <a:lnTo>
                  <a:pt x="5048" y="1458"/>
                </a:lnTo>
                <a:lnTo>
                  <a:pt x="0" y="147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12311" name="Rectangle 2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30200" y="6502400"/>
            <a:ext cx="2514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Gulim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81000" y="1066800"/>
            <a:ext cx="8305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grpSp>
        <p:nvGrpSpPr>
          <p:cNvPr id="2" name="Group 3015"/>
          <p:cNvGrpSpPr>
            <a:grpSpLocks/>
          </p:cNvGrpSpPr>
          <p:nvPr/>
        </p:nvGrpSpPr>
        <p:grpSpPr bwMode="auto">
          <a:xfrm>
            <a:off x="8153400" y="0"/>
            <a:ext cx="990600" cy="6858000"/>
            <a:chOff x="5040" y="0"/>
            <a:chExt cx="720" cy="4320"/>
          </a:xfrm>
        </p:grpSpPr>
        <p:sp>
          <p:nvSpPr>
            <p:cNvPr id="58304" name="Rectangle 3008"/>
            <p:cNvSpPr>
              <a:spLocks noChangeArrowheads="1"/>
            </p:cNvSpPr>
            <p:nvPr/>
          </p:nvSpPr>
          <p:spPr bwMode="gray">
            <a:xfrm>
              <a:off x="5042" y="0"/>
              <a:ext cx="718" cy="4320"/>
            </a:xfrm>
            <a:prstGeom prst="rect">
              <a:avLst/>
            </a:prstGeom>
            <a:solidFill>
              <a:schemeClr val="bg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ea typeface="宋体" charset="-122"/>
              </a:endParaRPr>
            </a:p>
          </p:txBody>
        </p:sp>
        <p:sp>
          <p:nvSpPr>
            <p:cNvPr id="58305" name="Rectangle 3009"/>
            <p:cNvSpPr>
              <a:spLocks noChangeArrowheads="1"/>
            </p:cNvSpPr>
            <p:nvPr/>
          </p:nvSpPr>
          <p:spPr bwMode="gray">
            <a:xfrm>
              <a:off x="5040" y="219"/>
              <a:ext cx="720" cy="39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ea typeface="宋体" charset="-122"/>
              </a:endParaRPr>
            </a:p>
          </p:txBody>
        </p:sp>
      </p:grpSp>
      <p:sp>
        <p:nvSpPr>
          <p:cNvPr id="9222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1219200" y="381000"/>
            <a:ext cx="6629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grpSp>
        <p:nvGrpSpPr>
          <p:cNvPr id="3" name="Group 3014"/>
          <p:cNvGrpSpPr>
            <a:grpSpLocks/>
          </p:cNvGrpSpPr>
          <p:nvPr/>
        </p:nvGrpSpPr>
        <p:grpSpPr bwMode="auto">
          <a:xfrm>
            <a:off x="152400" y="228600"/>
            <a:ext cx="838200" cy="838200"/>
            <a:chOff x="18" y="144"/>
            <a:chExt cx="510" cy="480"/>
          </a:xfrm>
        </p:grpSpPr>
        <p:sp>
          <p:nvSpPr>
            <p:cNvPr id="58307" name="AutoShape 3011"/>
            <p:cNvSpPr>
              <a:spLocks noChangeArrowheads="1"/>
            </p:cNvSpPr>
            <p:nvPr userDrawn="1"/>
          </p:nvSpPr>
          <p:spPr bwMode="gray">
            <a:xfrm>
              <a:off x="18" y="258"/>
              <a:ext cx="288" cy="240"/>
            </a:xfrm>
            <a:prstGeom prst="hexagon">
              <a:avLst>
                <a:gd name="adj" fmla="val 30000"/>
                <a:gd name="vf" fmla="val 115470"/>
              </a:avLst>
            </a:prstGeom>
            <a:solidFill>
              <a:schemeClr val="hlink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56796" dir="1593903" algn="ctr" rotWithShape="0">
                <a:srgbClr val="6666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ea typeface="宋体" charset="-122"/>
              </a:endParaRPr>
            </a:p>
          </p:txBody>
        </p:sp>
        <p:sp>
          <p:nvSpPr>
            <p:cNvPr id="58308" name="AutoShape 3012"/>
            <p:cNvSpPr>
              <a:spLocks noChangeArrowheads="1"/>
            </p:cNvSpPr>
            <p:nvPr userDrawn="1"/>
          </p:nvSpPr>
          <p:spPr bwMode="gray">
            <a:xfrm>
              <a:off x="240" y="144"/>
              <a:ext cx="288" cy="240"/>
            </a:xfrm>
            <a:prstGeom prst="hexagon">
              <a:avLst>
                <a:gd name="adj" fmla="val 30000"/>
                <a:gd name="vf" fmla="val 115470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56796" dir="1593903" algn="ctr" rotWithShape="0">
                <a:srgbClr val="6666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ea typeface="宋体" charset="-122"/>
              </a:endParaRPr>
            </a:p>
          </p:txBody>
        </p:sp>
        <p:sp>
          <p:nvSpPr>
            <p:cNvPr id="58309" name="AutoShape 3013"/>
            <p:cNvSpPr>
              <a:spLocks noChangeArrowheads="1"/>
            </p:cNvSpPr>
            <p:nvPr userDrawn="1"/>
          </p:nvSpPr>
          <p:spPr bwMode="gray">
            <a:xfrm>
              <a:off x="240" y="384"/>
              <a:ext cx="288" cy="240"/>
            </a:xfrm>
            <a:prstGeom prst="hexagon">
              <a:avLst>
                <a:gd name="adj" fmla="val 30000"/>
                <a:gd name="vf" fmla="val 115470"/>
              </a:avLst>
            </a:prstGeom>
            <a:solidFill>
              <a:schemeClr val="accent1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56796" dir="1593903" algn="ctr" rotWithShape="0">
                <a:srgbClr val="6666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ea typeface="宋体" charset="-122"/>
              </a:endParaRPr>
            </a:p>
          </p:txBody>
        </p:sp>
      </p:grpSp>
      <p:sp>
        <p:nvSpPr>
          <p:cNvPr id="58316" name="AutoShape 3020"/>
          <p:cNvSpPr>
            <a:spLocks noChangeArrowheads="1"/>
          </p:cNvSpPr>
          <p:nvPr/>
        </p:nvSpPr>
        <p:spPr bwMode="gray">
          <a:xfrm>
            <a:off x="7696200" y="59436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bg2">
              <a:alpha val="35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58317" name="AutoShape 3021"/>
          <p:cNvSpPr>
            <a:spLocks noChangeArrowheads="1"/>
          </p:cNvSpPr>
          <p:nvPr/>
        </p:nvSpPr>
        <p:spPr bwMode="gray">
          <a:xfrm>
            <a:off x="8229600" y="563880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bg2">
              <a:alpha val="35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58318" name="AutoShape 3022"/>
          <p:cNvSpPr>
            <a:spLocks noChangeArrowheads="1"/>
          </p:cNvSpPr>
          <p:nvPr/>
        </p:nvSpPr>
        <p:spPr bwMode="gray">
          <a:xfrm>
            <a:off x="8220075" y="6229350"/>
            <a:ext cx="609600" cy="533400"/>
          </a:xfrm>
          <a:prstGeom prst="hexagon">
            <a:avLst>
              <a:gd name="adj" fmla="val 28571"/>
              <a:gd name="vf" fmla="val 115470"/>
            </a:avLst>
          </a:prstGeom>
          <a:solidFill>
            <a:schemeClr val="bg2">
              <a:alpha val="35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800">
              <a:ea typeface="宋体" charset="-122"/>
            </a:endParaRP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305800" y="6362700"/>
            <a:ext cx="3810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bg1"/>
                </a:solidFill>
                <a:latin typeface="Verdana" pitchFamily="34" charset="0"/>
                <a:ea typeface="Gulim" pitchFamily="34" charset="-127"/>
              </a:defRPr>
            </a:lvl1pPr>
          </a:lstStyle>
          <a:p>
            <a:pPr>
              <a:defRPr/>
            </a:pPr>
            <a:fld id="{7B3D4DEB-408D-473D-83DB-B6FBB3022C86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u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ECB95-BC1F-47AD-9857-B1135AB0D495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30EA3-1539-426F-98F2-A95D379A38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6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 bwMode="auto">
          <a:xfrm>
            <a:off x="0" y="2214554"/>
            <a:ext cx="9144000" cy="235745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rtlCol="0" anchor="ctr"/>
          <a:lstStyle/>
          <a:p>
            <a:pPr algn="ctr"/>
            <a:endParaRPr lang="zh-CN" altLang="en-US" sz="2800"/>
          </a:p>
        </p:txBody>
      </p:sp>
      <p:sp>
        <p:nvSpPr>
          <p:cNvPr id="28674" name="Rectangle 6"/>
          <p:cNvSpPr>
            <a:spLocks noChangeArrowheads="1"/>
          </p:cNvSpPr>
          <p:nvPr/>
        </p:nvSpPr>
        <p:spPr bwMode="auto">
          <a:xfrm>
            <a:off x="-32" y="24"/>
            <a:ext cx="914400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</a:pPr>
            <a:endParaRPr lang="zh-CN" alt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209550" y="4714886"/>
            <a:ext cx="8934450" cy="135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60000"/>
              </a:lnSpc>
              <a:buClr>
                <a:srgbClr val="000000"/>
              </a:buClr>
              <a:buSzPct val="100000"/>
            </a:pPr>
            <a:endParaRPr lang="en-US" altLang="zh-CN" sz="28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60000"/>
              </a:lnSpc>
              <a:buClr>
                <a:srgbClr val="000000"/>
              </a:buClr>
              <a:buSzPct val="100000"/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中国科学院文献情报中心</a:t>
            </a:r>
            <a:endParaRPr lang="zh-CN" altLang="en-US" sz="28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7" name="灯片编号占位符 5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238C3B-26CF-4386-B3B6-F6B362349B41}" type="slidenum">
              <a:rPr lang="en-US" altLang="zh-CN" smtClean="0">
                <a:solidFill>
                  <a:srgbClr val="898989"/>
                </a:solidFill>
              </a:rPr>
              <a:pPr/>
              <a:t>1</a:t>
            </a:fld>
            <a:endParaRPr lang="en-US" altLang="zh-CN" smtClean="0">
              <a:solidFill>
                <a:srgbClr val="898989"/>
              </a:solidFill>
            </a:endParaRPr>
          </a:p>
        </p:txBody>
      </p:sp>
      <p:pic>
        <p:nvPicPr>
          <p:cNvPr id="28679" name="Picture 1" descr="C:\Users\dell\Desktop\icon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48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1049" y="142852"/>
            <a:ext cx="4936316" cy="153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3"/>
          <p:cNvSpPr/>
          <p:nvPr/>
        </p:nvSpPr>
        <p:spPr>
          <a:xfrm>
            <a:off x="2636821" y="3589023"/>
            <a:ext cx="574675" cy="714375"/>
          </a:xfrm>
          <a:prstGeom prst="rect">
            <a:avLst/>
          </a:prstGeom>
          <a:solidFill>
            <a:srgbClr val="8CBC1D"/>
          </a:solidFill>
          <a:ln w="9525">
            <a:noFill/>
            <a:miter/>
          </a:ln>
        </p:spPr>
        <p:txBody>
          <a:bodyPr anchor="ctr"/>
          <a:lstStyle/>
          <a:p>
            <a:pPr lvl="0" algn="ctr"/>
            <a:r>
              <a:rPr lang="en-US" altLang="x-none" sz="36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C</a:t>
            </a:r>
            <a:endParaRPr lang="en-US" altLang="zh-CN" sz="4800" dirty="0">
              <a:solidFill>
                <a:srgbClr val="FFFFFF"/>
              </a:solidFill>
              <a:latin typeface="Arial Black" pitchFamily="2" charset="0"/>
              <a:ea typeface="汉仪菱心体简" pitchFamily="1" charset="-122"/>
              <a:sym typeface="Arial Black" pitchFamily="2" charset="0"/>
            </a:endParaRPr>
          </a:p>
        </p:txBody>
      </p:sp>
      <p:sp>
        <p:nvSpPr>
          <p:cNvPr id="20" name="矩形 4"/>
          <p:cNvSpPr/>
          <p:nvPr/>
        </p:nvSpPr>
        <p:spPr>
          <a:xfrm>
            <a:off x="3201335" y="3589023"/>
            <a:ext cx="573405" cy="714375"/>
          </a:xfrm>
          <a:prstGeom prst="rect">
            <a:avLst/>
          </a:prstGeom>
          <a:solidFill>
            <a:srgbClr val="F9BC00"/>
          </a:solidFill>
          <a:ln w="9525">
            <a:noFill/>
            <a:miter/>
          </a:ln>
        </p:spPr>
        <p:txBody>
          <a:bodyPr anchor="ctr"/>
          <a:lstStyle/>
          <a:p>
            <a:pPr lvl="0" algn="ctr"/>
            <a:r>
              <a:rPr lang="en-US" altLang="x-none" sz="36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I</a:t>
            </a:r>
            <a:endParaRPr lang="en-US" altLang="x-none" sz="4800" dirty="0">
              <a:solidFill>
                <a:srgbClr val="FFFFFF"/>
              </a:solidFill>
              <a:latin typeface="Arial Black" pitchFamily="2" charset="0"/>
              <a:ea typeface="汉仪菱心体简" pitchFamily="1" charset="-122"/>
              <a:sym typeface="Arial Black" pitchFamily="2" charset="0"/>
            </a:endParaRPr>
          </a:p>
        </p:txBody>
      </p:sp>
      <p:sp>
        <p:nvSpPr>
          <p:cNvPr id="21" name="矩形 5"/>
          <p:cNvSpPr/>
          <p:nvPr/>
        </p:nvSpPr>
        <p:spPr>
          <a:xfrm>
            <a:off x="4349416" y="3588386"/>
            <a:ext cx="574675" cy="714375"/>
          </a:xfrm>
          <a:prstGeom prst="rect">
            <a:avLst/>
          </a:prstGeom>
          <a:solidFill>
            <a:srgbClr val="F893F2"/>
          </a:solidFill>
          <a:ln w="9525">
            <a:noFill/>
            <a:miter/>
          </a:ln>
        </p:spPr>
        <p:txBody>
          <a:bodyPr anchor="ctr"/>
          <a:lstStyle/>
          <a:p>
            <a:pPr lvl="0" algn="ctr"/>
            <a:r>
              <a:rPr lang="en-US" altLang="x-none" sz="36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T</a:t>
            </a:r>
            <a:endParaRPr lang="en-US" altLang="x-none" sz="4800" dirty="0">
              <a:solidFill>
                <a:srgbClr val="FFFFFF"/>
              </a:solidFill>
              <a:latin typeface="Arial Black" pitchFamily="2" charset="0"/>
              <a:ea typeface="汉仪菱心体简" pitchFamily="1" charset="-122"/>
              <a:sym typeface="Arial Black" pitchFamily="2" charset="0"/>
            </a:endParaRPr>
          </a:p>
        </p:txBody>
      </p:sp>
      <p:sp>
        <p:nvSpPr>
          <p:cNvPr id="22" name="矩形 3"/>
          <p:cNvSpPr/>
          <p:nvPr/>
        </p:nvSpPr>
        <p:spPr>
          <a:xfrm>
            <a:off x="5498766" y="3588386"/>
            <a:ext cx="574675" cy="714375"/>
          </a:xfrm>
          <a:prstGeom prst="rect">
            <a:avLst/>
          </a:prstGeom>
          <a:solidFill>
            <a:srgbClr val="5B9BD5">
              <a:lumMod val="90000"/>
            </a:srgbClr>
          </a:solidFill>
          <a:ln w="9525">
            <a:noFill/>
            <a:miter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I</a:t>
            </a:r>
            <a:endParaRPr kumimoji="0" lang="en-US" altLang="zh-CN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2" charset="0"/>
              <a:ea typeface="汉仪菱心体简" pitchFamily="1" charset="-122"/>
              <a:sym typeface="Arial Black" pitchFamily="2" charset="0"/>
            </a:endParaRPr>
          </a:p>
        </p:txBody>
      </p:sp>
      <p:sp>
        <p:nvSpPr>
          <p:cNvPr id="23" name="矩形 4"/>
          <p:cNvSpPr/>
          <p:nvPr/>
        </p:nvSpPr>
        <p:spPr>
          <a:xfrm>
            <a:off x="3773471" y="3594736"/>
            <a:ext cx="573405" cy="707390"/>
          </a:xfrm>
          <a:prstGeom prst="rect">
            <a:avLst/>
          </a:prstGeom>
          <a:solidFill>
            <a:srgbClr val="00B0F0"/>
          </a:solidFill>
          <a:ln w="9525">
            <a:noFill/>
            <a:miter/>
          </a:ln>
        </p:spPr>
        <p:txBody>
          <a:bodyPr anchor="ctr"/>
          <a:lstStyle/>
          <a:p>
            <a:pPr lvl="0" algn="ctr"/>
            <a:r>
              <a:rPr lang="en-US" altLang="x-none" sz="48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-</a:t>
            </a:r>
          </a:p>
        </p:txBody>
      </p:sp>
      <p:sp>
        <p:nvSpPr>
          <p:cNvPr id="24" name="矩形 5"/>
          <p:cNvSpPr/>
          <p:nvPr/>
        </p:nvSpPr>
        <p:spPr>
          <a:xfrm>
            <a:off x="2071671" y="3587753"/>
            <a:ext cx="574675" cy="714375"/>
          </a:xfrm>
          <a:prstGeom prst="rect">
            <a:avLst/>
          </a:prstGeom>
          <a:solidFill>
            <a:srgbClr val="9753CB"/>
          </a:solidFill>
          <a:ln w="9525">
            <a:noFill/>
            <a:miter/>
          </a:ln>
        </p:spPr>
        <p:txBody>
          <a:bodyPr anchor="ctr"/>
          <a:lstStyle/>
          <a:p>
            <a:pPr lvl="0" algn="ctr"/>
            <a:r>
              <a:rPr lang="en-US" altLang="x-none" sz="36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S</a:t>
            </a:r>
          </a:p>
        </p:txBody>
      </p:sp>
      <p:sp>
        <p:nvSpPr>
          <p:cNvPr id="25" name="矩形 3"/>
          <p:cNvSpPr/>
          <p:nvPr/>
        </p:nvSpPr>
        <p:spPr>
          <a:xfrm>
            <a:off x="6070901" y="3588386"/>
            <a:ext cx="574675" cy="698500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/>
          </a:ln>
        </p:spPr>
        <p:txBody>
          <a:bodyPr anchor="ctr"/>
          <a:lstStyle/>
          <a:p>
            <a:pPr lvl="0" algn="ctr"/>
            <a:r>
              <a:rPr lang="en-US" altLang="x-none" sz="36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N</a:t>
            </a:r>
            <a:endParaRPr lang="en-US" altLang="zh-CN" sz="4800" dirty="0">
              <a:solidFill>
                <a:srgbClr val="FFFFFF"/>
              </a:solidFill>
              <a:latin typeface="Arial Black" pitchFamily="2" charset="0"/>
              <a:ea typeface="汉仪菱心体简" pitchFamily="1" charset="-122"/>
              <a:sym typeface="Arial Black" pitchFamily="2" charset="0"/>
            </a:endParaRPr>
          </a:p>
        </p:txBody>
      </p:sp>
      <p:sp>
        <p:nvSpPr>
          <p:cNvPr id="26" name="矩形 3"/>
          <p:cNvSpPr/>
          <p:nvPr/>
        </p:nvSpPr>
        <p:spPr>
          <a:xfrm>
            <a:off x="4923456" y="3586483"/>
            <a:ext cx="574675" cy="714375"/>
          </a:xfrm>
          <a:prstGeom prst="rect">
            <a:avLst/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/>
            <a:r>
              <a:rPr lang="en-US" altLang="x-none" sz="36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H</a:t>
            </a:r>
            <a:endParaRPr lang="en-US" altLang="zh-CN" sz="4800" dirty="0">
              <a:solidFill>
                <a:srgbClr val="FFFFFF"/>
              </a:solidFill>
              <a:latin typeface="Arial Black" pitchFamily="2" charset="0"/>
              <a:ea typeface="汉仪菱心体简" pitchFamily="1" charset="-122"/>
              <a:sym typeface="Arial Black" pitchFamily="2" charset="0"/>
            </a:endParaRPr>
          </a:p>
        </p:txBody>
      </p:sp>
      <p:sp>
        <p:nvSpPr>
          <p:cNvPr id="27" name="矩形 3"/>
          <p:cNvSpPr/>
          <p:nvPr/>
        </p:nvSpPr>
        <p:spPr>
          <a:xfrm>
            <a:off x="6644306" y="3571876"/>
            <a:ext cx="574675" cy="714375"/>
          </a:xfrm>
          <a:prstGeom prst="rect">
            <a:avLst/>
          </a:prstGeom>
          <a:solidFill>
            <a:srgbClr val="F06856"/>
          </a:solidFill>
          <a:ln w="9525">
            <a:solidFill>
              <a:srgbClr val="FFC000"/>
            </a:solidFill>
            <a:miter/>
          </a:ln>
        </p:spPr>
        <p:txBody>
          <a:bodyPr anchor="ctr"/>
          <a:lstStyle/>
          <a:p>
            <a:pPr lvl="0" algn="ctr"/>
            <a:r>
              <a:rPr lang="en-US" altLang="x-none" sz="3600" dirty="0">
                <a:solidFill>
                  <a:srgbClr val="FFFFFF"/>
                </a:solidFill>
                <a:latin typeface="Arial Black" pitchFamily="2" charset="0"/>
                <a:ea typeface="汉仪菱心体简" pitchFamily="1" charset="-122"/>
                <a:sym typeface="Arial Black" pitchFamily="2" charset="0"/>
              </a:rPr>
              <a:t>K</a:t>
            </a:r>
            <a:endParaRPr lang="en-US" altLang="zh-CN" sz="4800" dirty="0">
              <a:solidFill>
                <a:srgbClr val="FFFFFF"/>
              </a:solidFill>
              <a:latin typeface="Arial Black" pitchFamily="2" charset="0"/>
              <a:ea typeface="汉仪菱心体简" pitchFamily="1" charset="-122"/>
              <a:sym typeface="Arial Black" pitchFamily="2" charset="0"/>
            </a:endParaRPr>
          </a:p>
        </p:txBody>
      </p:sp>
      <p:sp>
        <p:nvSpPr>
          <p:cNvPr id="28675" name="Rectangle 3" descr="蓝色面巾纸"/>
          <p:cNvSpPr>
            <a:spLocks noChangeArrowheads="1"/>
          </p:cNvSpPr>
          <p:nvPr/>
        </p:nvSpPr>
        <p:spPr bwMode="auto">
          <a:xfrm>
            <a:off x="0" y="2354194"/>
            <a:ext cx="9144000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000000"/>
              </a:buClr>
              <a:buSzPct val="100000"/>
            </a:pPr>
            <a:r>
              <a:rPr lang="zh-CN" altLang="en-US" sz="4600" b="1" dirty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“中国科讯”</a:t>
            </a:r>
            <a:r>
              <a:rPr lang="en-US" altLang="zh-CN" sz="4600" b="1" dirty="0">
                <a:solidFill>
                  <a:srgbClr val="990000"/>
                </a:solidFill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4600" b="1" dirty="0" smtClean="0">
                <a:solidFill>
                  <a:srgbClr val="990000"/>
                </a:solidFill>
                <a:ea typeface="黑体" pitchFamily="49" charset="-122"/>
                <a:cs typeface="Times New Roman" pitchFamily="18" charset="0"/>
              </a:rPr>
              <a:t>APP</a:t>
            </a:r>
            <a:endParaRPr lang="zh-CN" altLang="en-US" sz="4600" b="1" dirty="0">
              <a:solidFill>
                <a:srgbClr val="990000"/>
              </a:solidFill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0"/>
            <a:ext cx="9144000" cy="1143000"/>
            <a:chOff x="0" y="0"/>
            <a:chExt cx="5760" cy="538"/>
          </a:xfrm>
        </p:grpSpPr>
        <p:pic>
          <p:nvPicPr>
            <p:cNvPr id="31756" name="Picture 3" descr="10e_top"/>
            <p:cNvPicPr>
              <a:picLocks noChangeAspect="1" noChangeArrowheads="1"/>
            </p:cNvPicPr>
            <p:nvPr/>
          </p:nvPicPr>
          <p:blipFill>
            <a:blip r:embed="rId2" cstate="print"/>
            <a:srcRect l="66545"/>
            <a:stretch>
              <a:fillRect/>
            </a:stretch>
          </p:blipFill>
          <p:spPr bwMode="auto">
            <a:xfrm>
              <a:off x="0" y="0"/>
              <a:ext cx="1927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7" name="Picture 4" descr="10e_top"/>
            <p:cNvPicPr>
              <a:picLocks noChangeAspect="1" noChangeArrowheads="1"/>
            </p:cNvPicPr>
            <p:nvPr/>
          </p:nvPicPr>
          <p:blipFill>
            <a:blip r:embed="rId2" cstate="print"/>
            <a:srcRect l="66545"/>
            <a:stretch>
              <a:fillRect/>
            </a:stretch>
          </p:blipFill>
          <p:spPr bwMode="auto">
            <a:xfrm>
              <a:off x="1837" y="0"/>
              <a:ext cx="2041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8" name="Picture 5" descr="10e_top"/>
            <p:cNvPicPr>
              <a:picLocks noChangeAspect="1" noChangeArrowheads="1"/>
            </p:cNvPicPr>
            <p:nvPr/>
          </p:nvPicPr>
          <p:blipFill>
            <a:blip r:embed="rId2" cstate="print"/>
            <a:srcRect l="66545"/>
            <a:stretch>
              <a:fillRect/>
            </a:stretch>
          </p:blipFill>
          <p:spPr bwMode="auto">
            <a:xfrm>
              <a:off x="3833" y="0"/>
              <a:ext cx="1927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47" name="Line 7"/>
          <p:cNvSpPr>
            <a:spLocks noChangeShapeType="1"/>
          </p:cNvSpPr>
          <p:nvPr/>
        </p:nvSpPr>
        <p:spPr bwMode="auto">
          <a:xfrm flipV="1">
            <a:off x="0" y="1143000"/>
            <a:ext cx="91440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5" name="图片 24" descr="F:\app上线发布会\E56T1034.JPGE56T103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248400" y="3810000"/>
            <a:ext cx="2794000" cy="2090738"/>
          </a:xfrm>
          <a:custGeom>
            <a:avLst/>
            <a:gdLst>
              <a:gd name="connsiteX0" fmla="*/ 2513012 w 2513012"/>
              <a:gd name="connsiteY0" fmla="*/ 0 h 2322511"/>
              <a:gd name="connsiteX1" fmla="*/ 2513012 w 2513012"/>
              <a:gd name="connsiteY1" fmla="*/ 2322511 h 2322511"/>
              <a:gd name="connsiteX2" fmla="*/ 2513002 w 2513012"/>
              <a:gd name="connsiteY2" fmla="*/ 2322511 h 2322511"/>
              <a:gd name="connsiteX3" fmla="*/ 0 w 2513012"/>
              <a:gd name="connsiteY3" fmla="*/ 2075745 h 2322511"/>
              <a:gd name="connsiteX4" fmla="*/ 1338 w 2513012"/>
              <a:gd name="connsiteY4" fmla="*/ 130641 h 232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3012" h="2322511">
                <a:moveTo>
                  <a:pt x="2513012" y="0"/>
                </a:moveTo>
                <a:lnTo>
                  <a:pt x="2513012" y="2322511"/>
                </a:lnTo>
                <a:lnTo>
                  <a:pt x="2513002" y="2322511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 descr="F:\app上线发布会\E56T0998.JPGE56T099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429001" y="3733800"/>
            <a:ext cx="2817813" cy="2084388"/>
          </a:xfrm>
          <a:custGeom>
            <a:avLst/>
            <a:gdLst>
              <a:gd name="connsiteX0" fmla="*/ 2513013 w 2513013"/>
              <a:gd name="connsiteY0" fmla="*/ 0 h 2322512"/>
              <a:gd name="connsiteX1" fmla="*/ 2513013 w 2513013"/>
              <a:gd name="connsiteY1" fmla="*/ 2322512 h 2322512"/>
              <a:gd name="connsiteX2" fmla="*/ 0 w 2513013"/>
              <a:gd name="connsiteY2" fmla="*/ 2075745 h 2322512"/>
              <a:gd name="connsiteX3" fmla="*/ 1338 w 2513013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3" h="2322512">
                <a:moveTo>
                  <a:pt x="2513013" y="0"/>
                </a:moveTo>
                <a:lnTo>
                  <a:pt x="2513013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 descr="F:\app上线发布会\E56T0983.JPGE56T098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81001" y="3733802"/>
            <a:ext cx="2874963" cy="1966913"/>
          </a:xfrm>
          <a:custGeom>
            <a:avLst/>
            <a:gdLst>
              <a:gd name="connsiteX0" fmla="*/ 2511425 w 2511425"/>
              <a:gd name="connsiteY0" fmla="*/ 0 h 2322512"/>
              <a:gd name="connsiteX1" fmla="*/ 2511425 w 2511425"/>
              <a:gd name="connsiteY1" fmla="*/ 2322512 h 2322512"/>
              <a:gd name="connsiteX2" fmla="*/ 0 w 2511425"/>
              <a:gd name="connsiteY2" fmla="*/ 2075745 h 2322512"/>
              <a:gd name="connsiteX3" fmla="*/ 1337 w 2511425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1425" h="2322512">
                <a:moveTo>
                  <a:pt x="2511425" y="0"/>
                </a:moveTo>
                <a:lnTo>
                  <a:pt x="2511425" y="2322512"/>
                </a:lnTo>
                <a:lnTo>
                  <a:pt x="0" y="2075745"/>
                </a:lnTo>
                <a:cubicBezTo>
                  <a:pt x="446" y="1427377"/>
                  <a:pt x="891" y="779009"/>
                  <a:pt x="1337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C:\Users\whcb\Desktop\xxxxxxxxxxxxxxxx.pngxxxxxxxxxxxxxxxx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52401" y="1524001"/>
            <a:ext cx="3195638" cy="2049463"/>
          </a:xfrm>
          <a:custGeom>
            <a:avLst/>
            <a:gdLst>
              <a:gd name="connsiteX0" fmla="*/ 2513012 w 2513012"/>
              <a:gd name="connsiteY0" fmla="*/ 0 h 2322512"/>
              <a:gd name="connsiteX1" fmla="*/ 2513012 w 2513012"/>
              <a:gd name="connsiteY1" fmla="*/ 2322512 h 2322512"/>
              <a:gd name="connsiteX2" fmla="*/ 0 w 2513012"/>
              <a:gd name="connsiteY2" fmla="*/ 2075745 h 2322512"/>
              <a:gd name="connsiteX3" fmla="*/ 1338 w 2513012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2513012" y="0"/>
                </a:moveTo>
                <a:lnTo>
                  <a:pt x="2513012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E:\app上线发布会\E56T0910.JPGE56T0910"/>
          <p:cNvPicPr>
            <a:picLocks noChangeAspect="1"/>
          </p:cNvPicPr>
          <p:nvPr/>
        </p:nvPicPr>
        <p:blipFill>
          <a:blip r:embed="rId7" cstate="print"/>
          <a:srcRect l="27671" t="14482" r="10838" b="25869"/>
          <a:stretch>
            <a:fillRect/>
          </a:stretch>
        </p:blipFill>
        <p:spPr>
          <a:xfrm>
            <a:off x="3124201" y="1524000"/>
            <a:ext cx="3195638" cy="2078038"/>
          </a:xfrm>
          <a:custGeom>
            <a:avLst/>
            <a:gdLst>
              <a:gd name="connsiteX0" fmla="*/ 2513012 w 2513012"/>
              <a:gd name="connsiteY0" fmla="*/ 0 h 2322512"/>
              <a:gd name="connsiteX1" fmla="*/ 2513012 w 2513012"/>
              <a:gd name="connsiteY1" fmla="*/ 2322512 h 2322512"/>
              <a:gd name="connsiteX2" fmla="*/ 0 w 2513012"/>
              <a:gd name="connsiteY2" fmla="*/ 2075745 h 2322512"/>
              <a:gd name="connsiteX3" fmla="*/ 1338 w 2513012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2513012" y="0"/>
                </a:moveTo>
                <a:lnTo>
                  <a:pt x="2513012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 descr="F:\app上线发布会\E56T0955.JPGE56T095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172201" y="1524000"/>
            <a:ext cx="2830513" cy="2044700"/>
          </a:xfrm>
          <a:custGeom>
            <a:avLst/>
            <a:gdLst>
              <a:gd name="connsiteX0" fmla="*/ 2513012 w 2513012"/>
              <a:gd name="connsiteY0" fmla="*/ 0 h 2322512"/>
              <a:gd name="connsiteX1" fmla="*/ 2513012 w 2513012"/>
              <a:gd name="connsiteY1" fmla="*/ 2322512 h 2322512"/>
              <a:gd name="connsiteX2" fmla="*/ 0 w 2513012"/>
              <a:gd name="connsiteY2" fmla="*/ 2075745 h 2322512"/>
              <a:gd name="connsiteX3" fmla="*/ 1338 w 2513012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2513012" y="0"/>
                </a:moveTo>
                <a:lnTo>
                  <a:pt x="2513012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754" name="TextBox 12"/>
          <p:cNvSpPr txBox="1">
            <a:spLocks noChangeArrowheads="1"/>
          </p:cNvSpPr>
          <p:nvPr/>
        </p:nvSpPr>
        <p:spPr bwMode="auto">
          <a:xfrm>
            <a:off x="71438" y="285752"/>
            <a:ext cx="9072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latin typeface="黑体" pitchFamily="49" charset="-122"/>
                <a:ea typeface="黑体" pitchFamily="49" charset="-122"/>
              </a:rPr>
              <a:t>“中国科讯”与全球多家出版机构签署协议</a:t>
            </a:r>
          </a:p>
        </p:txBody>
      </p:sp>
      <p:sp>
        <p:nvSpPr>
          <p:cNvPr id="31755" name="TextBox 13"/>
          <p:cNvSpPr txBox="1">
            <a:spLocks noChangeArrowheads="1"/>
          </p:cNvSpPr>
          <p:nvPr/>
        </p:nvSpPr>
        <p:spPr bwMode="auto">
          <a:xfrm>
            <a:off x="6786563" y="6215063"/>
            <a:ext cx="2571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/>
              <a:t>2016</a:t>
            </a:r>
            <a:r>
              <a:rPr lang="zh-CN" altLang="en-US"/>
              <a:t>年</a:t>
            </a:r>
            <a:r>
              <a:rPr lang="en-US" altLang="zh-CN"/>
              <a:t>4</a:t>
            </a:r>
            <a:r>
              <a:rPr lang="zh-CN" altLang="en-US"/>
              <a:t>月</a:t>
            </a:r>
            <a:r>
              <a:rPr lang="en-US" altLang="zh-CN"/>
              <a:t>28</a:t>
            </a:r>
            <a:r>
              <a:rPr lang="zh-CN" altLang="en-US"/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3"/>
          <p:cNvSpPr>
            <a:spLocks noChangeArrowheads="1"/>
          </p:cNvSpPr>
          <p:nvPr/>
        </p:nvSpPr>
        <p:spPr bwMode="auto">
          <a:xfrm>
            <a:off x="1142976" y="2428868"/>
            <a:ext cx="6629400" cy="2130425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1" hangingPunct="1"/>
            <a:r>
              <a:rPr lang="zh-CN" altLang="en-US" sz="4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“中国科讯”模式改变</a:t>
            </a:r>
            <a:endParaRPr lang="en-US" altLang="ko-KR" sz="4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4749800" cy="68580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3429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矩形 5"/>
          <p:cNvSpPr>
            <a:spLocks noChangeArrowheads="1"/>
          </p:cNvSpPr>
          <p:nvPr/>
        </p:nvSpPr>
        <p:spPr bwMode="auto">
          <a:xfrm>
            <a:off x="4714876" y="990600"/>
            <a:ext cx="471490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“中国科讯”的核心功能，中科院用户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是突破物理</a:t>
            </a:r>
            <a:r>
              <a:rPr lang="en-US" altLang="zh-CN" dirty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IP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地址限制，实现文献的随身查阅和全文下载</a:t>
            </a:r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中科院用户可使用院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邮箱登录获得本单位订购的资源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，院外用户只需注册账号即可享用部分文献及图书，其他资源可通过</a:t>
            </a:r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文献传递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的方式付费获得。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214282" y="1500174"/>
            <a:ext cx="8715404" cy="5357826"/>
            <a:chOff x="1952596" y="1571612"/>
            <a:chExt cx="8715404" cy="5357826"/>
          </a:xfrm>
        </p:grpSpPr>
        <p:sp>
          <p:nvSpPr>
            <p:cNvPr id="103" name="矩形 102"/>
            <p:cNvSpPr/>
            <p:nvPr/>
          </p:nvSpPr>
          <p:spPr>
            <a:xfrm>
              <a:off x="2071211" y="4000504"/>
              <a:ext cx="1524459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统一自动化系统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2024034" y="2714620"/>
              <a:ext cx="1571636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IR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机构知识库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1952596" y="2285992"/>
              <a:ext cx="1650218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集成检索发现平台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2095472" y="3143248"/>
              <a:ext cx="1493054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知识产权网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992629" y="3571876"/>
              <a:ext cx="1603041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科技信息监测平台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102616" y="4857760"/>
              <a:ext cx="1493054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论文预发布平台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181198" y="4429132"/>
              <a:ext cx="1414472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iAuthor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平台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2102616" y="5715016"/>
              <a:ext cx="1493054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IIP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群组平台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2024034" y="5286388"/>
              <a:ext cx="1571636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学科咨询平台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2024034" y="6143644"/>
              <a:ext cx="1571636" cy="357190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rgbClr val="00E4A8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原文传递系统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pic>
          <p:nvPicPr>
            <p:cNvPr id="113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38678" y="2345288"/>
              <a:ext cx="2255400" cy="185738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  <p:pic>
          <p:nvPicPr>
            <p:cNvPr id="114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96264" y="2648134"/>
              <a:ext cx="1757360" cy="435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5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 t="14706"/>
            <a:stretch>
              <a:fillRect/>
            </a:stretch>
          </p:blipFill>
          <p:spPr bwMode="auto">
            <a:xfrm>
              <a:off x="8096264" y="2143116"/>
              <a:ext cx="1781174" cy="383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6" name="Picture 2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167702" y="3857627"/>
              <a:ext cx="1357322" cy="439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7" name="Picture 2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096264" y="3286124"/>
              <a:ext cx="2018098" cy="409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8" name="圆角矩形 117"/>
            <p:cNvSpPr/>
            <p:nvPr/>
          </p:nvSpPr>
          <p:spPr bwMode="auto">
            <a:xfrm>
              <a:off x="6024562" y="4416990"/>
              <a:ext cx="1357322" cy="428628"/>
            </a:xfrm>
            <a:prstGeom prst="roundRect">
              <a:avLst/>
            </a:prstGeom>
            <a:gradFill rotWithShape="1">
              <a:gsLst>
                <a:gs pos="0">
                  <a:srgbClr val="AAEFD1">
                    <a:shade val="51000"/>
                    <a:satMod val="130000"/>
                  </a:srgbClr>
                </a:gs>
                <a:gs pos="80000">
                  <a:srgbClr val="AAEFD1">
                    <a:shade val="93000"/>
                    <a:satMod val="130000"/>
                  </a:srgbClr>
                </a:gs>
                <a:gs pos="100000">
                  <a:srgbClr val="AAEFD1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AEFD1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宋体" pitchFamily="2" charset="-122"/>
                  <a:cs typeface="+mn-cs"/>
                </a:rPr>
                <a:t>SAML</a:t>
              </a: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宋体" pitchFamily="2" charset="-122"/>
                  <a:cs typeface="+mn-cs"/>
                </a:rPr>
                <a:t>协议</a:t>
              </a:r>
            </a:p>
          </p:txBody>
        </p:sp>
        <p:sp>
          <p:nvSpPr>
            <p:cNvPr id="119" name="圆角矩形 118"/>
            <p:cNvSpPr/>
            <p:nvPr/>
          </p:nvSpPr>
          <p:spPr bwMode="auto">
            <a:xfrm>
              <a:off x="4381488" y="4416990"/>
              <a:ext cx="1428760" cy="428628"/>
            </a:xfrm>
            <a:prstGeom prst="roundRect">
              <a:avLst/>
            </a:prstGeom>
            <a:gradFill rotWithShape="1">
              <a:gsLst>
                <a:gs pos="0">
                  <a:srgbClr val="FFCF01">
                    <a:shade val="51000"/>
                    <a:satMod val="130000"/>
                  </a:srgbClr>
                </a:gs>
                <a:gs pos="80000">
                  <a:srgbClr val="FFCF01">
                    <a:shade val="93000"/>
                    <a:satMod val="130000"/>
                  </a:srgbClr>
                </a:gs>
                <a:gs pos="100000">
                  <a:srgbClr val="FFCF01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CF01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宋体" pitchFamily="2" charset="-122"/>
                  <a:cs typeface="+mn-cs"/>
                </a:rPr>
                <a:t>OAuth</a:t>
              </a: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宋体" pitchFamily="2" charset="-122"/>
                  <a:cs typeface="+mn-cs"/>
                </a:rPr>
                <a:t>协议</a:t>
              </a:r>
            </a:p>
          </p:txBody>
        </p:sp>
        <p:sp>
          <p:nvSpPr>
            <p:cNvPr id="120" name="右大括号 119"/>
            <p:cNvSpPr/>
            <p:nvPr/>
          </p:nvSpPr>
          <p:spPr bwMode="auto">
            <a:xfrm>
              <a:off x="3667108" y="2428868"/>
              <a:ext cx="642942" cy="4000528"/>
            </a:xfrm>
            <a:prstGeom prst="rightBrace">
              <a:avLst/>
            </a:prstGeom>
            <a:noFill/>
            <a:ln w="25400" cap="flat" cmpd="sng" algn="ctr">
              <a:solidFill>
                <a:srgbClr val="E7BB01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" name="右大括号 120"/>
            <p:cNvSpPr/>
            <p:nvPr/>
          </p:nvSpPr>
          <p:spPr bwMode="auto">
            <a:xfrm flipH="1">
              <a:off x="7453322" y="2428868"/>
              <a:ext cx="642942" cy="4000528"/>
            </a:xfrm>
            <a:prstGeom prst="rightBrace">
              <a:avLst/>
            </a:prstGeom>
            <a:noFill/>
            <a:ln w="25400" cap="flat" cmpd="sng" algn="ctr">
              <a:solidFill>
                <a:srgbClr val="E7BB01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宋体" pitchFamily="2" charset="-122"/>
                <a:cs typeface="+mn-cs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 bwMode="auto">
            <a:xfrm>
              <a:off x="7953388" y="4572008"/>
              <a:ext cx="2214578" cy="1588"/>
            </a:xfrm>
            <a:prstGeom prst="line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3" name="下弧形箭头 122"/>
            <p:cNvSpPr/>
            <p:nvPr/>
          </p:nvSpPr>
          <p:spPr bwMode="auto">
            <a:xfrm>
              <a:off x="5524496" y="4988494"/>
              <a:ext cx="1571636" cy="428628"/>
            </a:xfrm>
            <a:prstGeom prst="curvedUpArrow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宋体" pitchFamily="2" charset="-122"/>
              </a:endParaRPr>
            </a:p>
          </p:txBody>
        </p:sp>
        <p:sp>
          <p:nvSpPr>
            <p:cNvPr id="124" name="下弧形箭头 123"/>
            <p:cNvSpPr/>
            <p:nvPr/>
          </p:nvSpPr>
          <p:spPr bwMode="auto">
            <a:xfrm flipH="1">
              <a:off x="4667240" y="4988494"/>
              <a:ext cx="1571636" cy="428628"/>
            </a:xfrm>
            <a:prstGeom prst="curvedUpArrow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宋体" pitchFamily="2" charset="-122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5095868" y="5500702"/>
              <a:ext cx="1571636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两种协议互通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2024034" y="1630908"/>
              <a:ext cx="2071702" cy="365760"/>
            </a:xfrm>
            <a:prstGeom prst="rect">
              <a:avLst/>
            </a:prstGeom>
            <a:gradFill rotWithShape="1">
              <a:gsLst>
                <a:gs pos="0">
                  <a:srgbClr val="333399">
                    <a:tint val="40000"/>
                    <a:satMod val="350000"/>
                  </a:srgbClr>
                </a:gs>
                <a:gs pos="40000">
                  <a:srgbClr val="333399">
                    <a:tint val="45000"/>
                    <a:shade val="99000"/>
                    <a:satMod val="350000"/>
                  </a:srgbClr>
                </a:gs>
                <a:gs pos="100000">
                  <a:srgbClr val="333399">
                    <a:shade val="20000"/>
                    <a:satMod val="255000"/>
                  </a:srgbClr>
                </a:gs>
              </a:gsLst>
              <a:path path="circle">
                <a:fillToRect l="50000" t="-80000" r="50000" b="180000"/>
              </a:path>
            </a:gradFill>
            <a:ln w="9525" cap="flat" cmpd="sng" algn="ctr">
              <a:solidFill>
                <a:srgbClr val="E7BB01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本地资源服务平台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8024826" y="1571612"/>
              <a:ext cx="2071702" cy="365760"/>
            </a:xfrm>
            <a:prstGeom prst="rect">
              <a:avLst/>
            </a:prstGeom>
            <a:gradFill rotWithShape="1">
              <a:gsLst>
                <a:gs pos="0">
                  <a:srgbClr val="333399">
                    <a:tint val="40000"/>
                    <a:satMod val="350000"/>
                  </a:srgbClr>
                </a:gs>
                <a:gs pos="40000">
                  <a:srgbClr val="333399">
                    <a:tint val="45000"/>
                    <a:shade val="99000"/>
                    <a:satMod val="350000"/>
                  </a:srgbClr>
                </a:gs>
                <a:gs pos="100000">
                  <a:srgbClr val="333399">
                    <a:shade val="20000"/>
                    <a:satMod val="255000"/>
                  </a:srgbClr>
                </a:gs>
              </a:gsLst>
              <a:path path="circle">
                <a:fillToRect l="50000" t="-80000" r="50000" b="180000"/>
              </a:path>
            </a:gradFill>
            <a:ln w="9525" cap="flat" cmpd="sng" algn="ctr">
              <a:solidFill>
                <a:srgbClr val="E7BB01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/>
                  <a:ea typeface="华文楷体"/>
                  <a:cs typeface="+mn-cs"/>
                </a:rPr>
                <a:t>商业资源平台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华文楷体"/>
                <a:cs typeface="+mn-cs"/>
              </a:endParaRPr>
            </a:p>
          </p:txBody>
        </p:sp>
        <p:pic>
          <p:nvPicPr>
            <p:cNvPr id="128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310578" y="6000768"/>
              <a:ext cx="1785949" cy="500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167702" y="4714884"/>
              <a:ext cx="1500198" cy="430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167702" y="5357826"/>
              <a:ext cx="2214578" cy="418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1" name="TextBox 130"/>
            <p:cNvSpPr txBox="1"/>
            <p:nvPr/>
          </p:nvSpPr>
          <p:spPr>
            <a:xfrm>
              <a:off x="7881950" y="6583998"/>
              <a:ext cx="1214414" cy="345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等共</a:t>
              </a: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16</a:t>
              </a: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家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" name="右大括号 131"/>
            <p:cNvSpPr/>
            <p:nvPr/>
          </p:nvSpPr>
          <p:spPr bwMode="auto">
            <a:xfrm>
              <a:off x="10025058" y="2357430"/>
              <a:ext cx="642942" cy="2000264"/>
            </a:xfrm>
            <a:prstGeom prst="rightBrace">
              <a:avLst/>
            </a:prstGeom>
            <a:noFill/>
            <a:ln w="25400" cap="flat" cmpd="sng" algn="ctr">
              <a:solidFill>
                <a:srgbClr val="E7BB01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33" name="圆角矩形 132"/>
            <p:cNvSpPr/>
            <p:nvPr/>
          </p:nvSpPr>
          <p:spPr bwMode="auto">
            <a:xfrm>
              <a:off x="4738678" y="6000768"/>
              <a:ext cx="2500330" cy="428628"/>
            </a:xfrm>
            <a:prstGeom prst="roundRect">
              <a:avLst/>
            </a:prstGeom>
            <a:solidFill>
              <a:srgbClr val="00E4A8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宋体" pitchFamily="2" charset="-122"/>
                </a:rPr>
                <a:t>CSTCloud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宋体" pitchFamily="2" charset="-122"/>
                </a:rPr>
                <a:t> Federation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134" name="TextBox 133"/>
          <p:cNvSpPr txBox="1"/>
          <p:nvPr/>
        </p:nvSpPr>
        <p:spPr>
          <a:xfrm>
            <a:off x="0" y="262238"/>
            <a:ext cx="9144000" cy="784830"/>
          </a:xfrm>
          <a:prstGeom prst="rect">
            <a:avLst/>
          </a:prstGeom>
          <a:blipFill>
            <a:blip r:embed="rId11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+mj-cs"/>
              </a:rPr>
              <a:t>科技网通行证实现统一认证、统一授权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-71470" y="1639263"/>
            <a:ext cx="9144000" cy="463825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多种</a:t>
            </a: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移动终端的适应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多种类型资源的集成融合与索引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en-US" altLang="zh-CN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VPN</a:t>
            </a: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代理移动插件开发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基于</a:t>
            </a:r>
            <a:r>
              <a:rPr lang="en-US" altLang="zh-CN" sz="2000" kern="0" dirty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Shibboleth</a:t>
            </a: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协议认证与各个出版商服务平台集成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数据资源的</a:t>
            </a:r>
            <a:r>
              <a:rPr lang="zh-CN" altLang="en-US" sz="2000" kern="0" dirty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自动认证方式</a:t>
            </a: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选择服务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文献全文移动下载信息的自动监控与展示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文献全文的管理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17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en-US" altLang="zh-CN" sz="2000" kern="0" dirty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…….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62238"/>
            <a:ext cx="9144000" cy="55399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“中国科讯” 技术突破，主要包括：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6143644"/>
            <a:ext cx="6286544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全球首次实现移动端获取海量文献资源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-71406" y="1785926"/>
            <a:ext cx="9144000" cy="33547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781200" lvl="3" indent="-342900">
              <a:lnSpc>
                <a:spcPct val="20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包括</a:t>
            </a:r>
            <a:r>
              <a:rPr lang="en-US" altLang="zh-CN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Elsevier</a:t>
            </a:r>
            <a:r>
              <a:rPr lang="zh-CN" altLang="en-US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、</a:t>
            </a:r>
            <a:r>
              <a:rPr lang="en-US" altLang="zh-CN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Wiley</a:t>
            </a:r>
            <a:r>
              <a:rPr lang="zh-CN" altLang="en-US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、</a:t>
            </a:r>
            <a:r>
              <a:rPr lang="en-US" altLang="zh-CN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Springer </a:t>
            </a:r>
            <a:r>
              <a:rPr lang="en-US" altLang="zh-CN" sz="2000" kern="0" dirty="0" err="1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Natrue</a:t>
            </a:r>
            <a:r>
              <a:rPr lang="zh-CN" altLang="en-US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、维普等</a:t>
            </a:r>
            <a:r>
              <a:rPr lang="en-US" altLang="zh-CN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30</a:t>
            </a:r>
            <a:r>
              <a:rPr lang="zh-CN" altLang="en-US" sz="2000" kern="0" dirty="0" smtClean="0">
                <a:solidFill>
                  <a:schemeClr val="tx2"/>
                </a:solidFill>
                <a:ea typeface="黑体" pitchFamily="49" charset="-122"/>
                <a:cs typeface="Times New Roman" pitchFamily="18" charset="0"/>
              </a:rPr>
              <a:t>多家国内外出版商签订或意向签订移动服务战略合作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20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实现</a:t>
            </a:r>
            <a:r>
              <a:rPr lang="en-US" altLang="zh-CN" sz="2000" b="1" dirty="0" smtClean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4,197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种外文期刊</a:t>
            </a:r>
            <a:r>
              <a:rPr lang="en-US" altLang="zh-CN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中科院外文刊总量的</a:t>
            </a:r>
            <a:r>
              <a:rPr lang="en-US" altLang="zh-CN" sz="2000" b="1" dirty="0" smtClean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58%</a:t>
            </a:r>
            <a:r>
              <a:rPr lang="en-US" altLang="zh-CN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)</a:t>
            </a:r>
          </a:p>
          <a:p>
            <a:pPr marL="781200" lvl="3" indent="-342900">
              <a:lnSpc>
                <a:spcPct val="20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43,430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种外文图书</a:t>
            </a:r>
            <a:r>
              <a:rPr lang="en-US" altLang="zh-CN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占外文书总量的</a:t>
            </a:r>
            <a:r>
              <a:rPr lang="en-US" altLang="zh-CN" sz="2000" b="1" dirty="0" smtClean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40%</a:t>
            </a:r>
            <a:r>
              <a:rPr lang="en-US" altLang="zh-CN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的移动获取</a:t>
            </a:r>
            <a:endParaRPr lang="en-US" altLang="zh-CN" sz="2000" spc="50" dirty="0" smtClean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ea typeface="黑体" pitchFamily="49" charset="-122"/>
              <a:cs typeface="Times New Roman" pitchFamily="18" charset="0"/>
            </a:endParaRPr>
          </a:p>
          <a:p>
            <a:pPr marL="781200" lvl="3" indent="-342900">
              <a:lnSpc>
                <a:spcPct val="200000"/>
              </a:lnSpc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n"/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14,665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种中文期刊</a:t>
            </a:r>
            <a:r>
              <a:rPr lang="en-US" altLang="zh-CN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占中文刊总量</a:t>
            </a:r>
            <a:r>
              <a:rPr lang="en-US" altLang="zh-CN" sz="2000" b="1" dirty="0" smtClean="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87%</a:t>
            </a:r>
            <a:r>
              <a:rPr lang="en-US" altLang="zh-CN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ea typeface="黑体" pitchFamily="49" charset="-122"/>
                <a:cs typeface="Times New Roman" pitchFamily="18" charset="0"/>
              </a:rPr>
              <a:t>的随身移动阅读。</a:t>
            </a:r>
            <a:endParaRPr lang="en-US" altLang="zh-CN" sz="2000" kern="0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14356"/>
            <a:ext cx="9144000" cy="49051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“中国科讯”得到出版商的广泛支持，攻克了对接技术难点。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3702" y="5988626"/>
            <a:ext cx="2214578" cy="36933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/>
            <a:r>
              <a:rPr lang="zh-CN" altLang="en-US" sz="1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截至</a:t>
            </a:r>
            <a:r>
              <a:rPr lang="en-US" altLang="zh-CN" sz="1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2016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1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1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28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日</a:t>
            </a:r>
            <a:endParaRPr lang="zh-CN" altLang="en-US" sz="1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10"/>
          <p:cNvGraphicFramePr/>
          <p:nvPr/>
        </p:nvGraphicFramePr>
        <p:xfrm>
          <a:off x="214282" y="1357298"/>
          <a:ext cx="8643998" cy="500330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26627"/>
                <a:gridCol w="6117371"/>
              </a:tblGrid>
              <a:tr h="3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kumimoji="0" lang="zh-CN" altLang="en-US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数据类型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                  </a:t>
                      </a:r>
                      <a:r>
                        <a:rPr kumimoji="0" lang="zh-CN" altLang="en-US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收集并投放</a:t>
                      </a:r>
                      <a:r>
                        <a:rPr kumimoji="0" lang="en-US" altLang="zh-CN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APP</a:t>
                      </a:r>
                      <a:r>
                        <a:rPr kumimoji="0" lang="zh-CN" altLang="en-US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的数据量统计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</a:tr>
              <a:tr h="976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监测数据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最新报道：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19688</a:t>
                      </a: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重要报告：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快报产品：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</a:tr>
              <a:tr h="66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情报部数据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动态信息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战略报告：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33205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情报监测快报：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3385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</a:tr>
              <a:tr h="3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战略咨询研究院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月度动态快报：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873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</a:tr>
              <a:tr h="387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监测并推送期刊文献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314125</a:t>
                      </a: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篇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</a:tr>
              <a:tr h="3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电子期刊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40389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</a:tr>
              <a:tr h="1907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电子图书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Myilibrary</a:t>
                      </a: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电子图书：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NetLibrary</a:t>
                      </a: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电子图书：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1563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SpringerLink</a:t>
                      </a: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电子图书：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84370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Wiley</a:t>
                      </a: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电子图书：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3450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方正中文电子图书：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126135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中科院科学文库：</a:t>
                      </a:r>
                      <a:r>
                        <a: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36037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0" y="285728"/>
            <a:ext cx="9144000" cy="52322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j-cs"/>
              </a:rPr>
              <a:t>“中国科讯”提供的核心文献数据资源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29520" y="648866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截至</a:t>
            </a:r>
            <a:r>
              <a:rPr lang="en-US" altLang="zh-CN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8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3"/>
          <p:cNvSpPr>
            <a:spLocks noChangeArrowheads="1"/>
          </p:cNvSpPr>
          <p:nvPr/>
        </p:nvSpPr>
        <p:spPr bwMode="auto">
          <a:xfrm>
            <a:off x="357158" y="2357430"/>
            <a:ext cx="7572428" cy="1928826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1" hangingPunct="1"/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“中国科讯”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用户使用及媒体反馈</a:t>
            </a:r>
            <a:endParaRPr lang="en-US" altLang="ko-KR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986971"/>
              </p:ext>
            </p:extLst>
          </p:nvPr>
        </p:nvGraphicFramePr>
        <p:xfrm>
          <a:off x="357158" y="1071546"/>
          <a:ext cx="721523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5649"/>
                <a:gridCol w="2939589"/>
              </a:tblGrid>
              <a:tr h="2321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累计用户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7681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2174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累计注册用户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3783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2174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院内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2427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21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院外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1356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065630"/>
              </p:ext>
            </p:extLst>
          </p:nvPr>
        </p:nvGraphicFramePr>
        <p:xfrm>
          <a:off x="357158" y="4357694"/>
          <a:ext cx="7286676" cy="19407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1501"/>
                <a:gridCol w="3015175"/>
              </a:tblGrid>
              <a:tr h="500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累计用户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4627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0215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累计注册用户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2835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0215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院内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1650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02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院外</a:t>
                      </a:r>
                      <a:endParaRPr lang="zh-CN" altLang="en-US" sz="2400" dirty="0">
                        <a:latin typeface="Times New Roman" pitchFamily="18" charset="0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CN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华文楷体" pitchFamily="2" charset="-122"/>
                          <a:cs typeface="Times New Roman" pitchFamily="18" charset="0"/>
                        </a:rPr>
                        <a:t>1185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32" y="3316454"/>
            <a:ext cx="5929354" cy="54117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marL="324000" lvl="2" indent="-342900">
              <a:lnSpc>
                <a:spcPts val="3500"/>
              </a:lnSpc>
              <a:spcBef>
                <a:spcPts val="1200"/>
              </a:spcBef>
              <a:buClr>
                <a:schemeClr val="folHlink"/>
              </a:buClr>
              <a:buSzPct val="100000"/>
              <a:buFont typeface="Wingdings" pitchFamily="2" charset="2"/>
              <a:buChar char="ü"/>
              <a:defRPr/>
            </a:pPr>
            <a:r>
              <a:rPr lang="en-US" altLang="zh-CN" sz="3200" kern="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4</a:t>
            </a:r>
            <a:r>
              <a:rPr lang="zh-CN" altLang="en-US" sz="3200" kern="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月</a:t>
            </a:r>
            <a:r>
              <a:rPr lang="en-US" altLang="zh-CN" sz="3200" kern="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28</a:t>
            </a:r>
            <a:r>
              <a:rPr lang="zh-CN" altLang="en-US" sz="3200" kern="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日发布会后使用</a:t>
            </a:r>
            <a:r>
              <a:rPr lang="zh-CN" altLang="en-US" sz="3200" kern="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统计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40" y="173182"/>
            <a:ext cx="5715048" cy="54117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marL="324000" lvl="2" indent="-342900">
              <a:lnSpc>
                <a:spcPts val="3500"/>
              </a:lnSpc>
              <a:spcBef>
                <a:spcPts val="1200"/>
              </a:spcBef>
              <a:buClr>
                <a:schemeClr val="folHlink"/>
              </a:buClr>
              <a:buSzPct val="100000"/>
              <a:buFont typeface="Wingdings" pitchFamily="2" charset="2"/>
              <a:buChar char="ü"/>
              <a:defRPr/>
            </a:pPr>
            <a:r>
              <a:rPr lang="zh-CN" altLang="en-US" sz="3200" kern="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用户使用总量统计</a:t>
            </a:r>
            <a:endParaRPr lang="zh-CN" altLang="en-US" sz="3200" kern="0" dirty="0">
              <a:solidFill>
                <a:schemeClr val="tx2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648866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0070C0"/>
                </a:solidFill>
                <a:latin typeface="+mn-ea"/>
                <a:ea typeface="+mn-ea"/>
              </a:rPr>
              <a:t>截至到</a:t>
            </a:r>
            <a:r>
              <a:rPr lang="en-US" altLang="zh-CN" sz="1800" b="1" dirty="0" smtClean="0">
                <a:solidFill>
                  <a:srgbClr val="0070C0"/>
                </a:solidFill>
                <a:latin typeface="+mn-ea"/>
                <a:ea typeface="+mn-ea"/>
              </a:rPr>
              <a:t>5</a:t>
            </a:r>
            <a:r>
              <a:rPr lang="zh-CN" altLang="en-US" sz="1800" b="1" dirty="0" smtClean="0">
                <a:solidFill>
                  <a:srgbClr val="0070C0"/>
                </a:solidFill>
                <a:latin typeface="+mn-ea"/>
                <a:ea typeface="+mn-ea"/>
              </a:rPr>
              <a:t>月</a:t>
            </a:r>
            <a:r>
              <a:rPr lang="en-US" altLang="zh-CN" sz="1800" b="1" dirty="0" smtClean="0">
                <a:solidFill>
                  <a:srgbClr val="0070C0"/>
                </a:solidFill>
                <a:latin typeface="+mn-ea"/>
                <a:ea typeface="+mn-ea"/>
              </a:rPr>
              <a:t>16</a:t>
            </a:r>
            <a:r>
              <a:rPr lang="zh-CN" altLang="en-US" sz="1800" b="1" dirty="0" smtClean="0">
                <a:solidFill>
                  <a:srgbClr val="0070C0"/>
                </a:solidFill>
                <a:latin typeface="+mn-ea"/>
                <a:ea typeface="+mn-ea"/>
              </a:rPr>
              <a:t>日</a:t>
            </a:r>
            <a:endParaRPr lang="zh-CN" altLang="en-US" sz="18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graphicFrame>
        <p:nvGraphicFramePr>
          <p:cNvPr id="15" name="图表 14"/>
          <p:cNvGraphicFramePr/>
          <p:nvPr/>
        </p:nvGraphicFramePr>
        <p:xfrm>
          <a:off x="500034" y="4000504"/>
          <a:ext cx="8072494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/>
        </p:nvGraphicFramePr>
        <p:xfrm>
          <a:off x="428596" y="0"/>
          <a:ext cx="8143932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00166" y="3201415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发布会后，新增用户维持在</a:t>
            </a: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200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</a:t>
            </a: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天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3"/>
          <p:cNvSpPr>
            <a:spLocks noChangeArrowheads="1"/>
          </p:cNvSpPr>
          <p:nvPr/>
        </p:nvSpPr>
        <p:spPr bwMode="auto">
          <a:xfrm>
            <a:off x="1142976" y="2428868"/>
            <a:ext cx="6629400" cy="2130425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1" hangingPunct="1"/>
            <a:r>
              <a:rPr lang="zh-CN" altLang="en-US" sz="4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“中国科讯”功能介绍</a:t>
            </a:r>
            <a:endParaRPr lang="en-US" altLang="ko-KR" sz="4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3"/>
          <p:cNvSpPr>
            <a:spLocks noChangeArrowheads="1"/>
          </p:cNvSpPr>
          <p:nvPr/>
        </p:nvSpPr>
        <p:spPr bwMode="auto">
          <a:xfrm>
            <a:off x="71406" y="2214554"/>
            <a:ext cx="8215370" cy="2500330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1" hangingPunct="1"/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“中国科讯”用户反馈及媒体报道</a:t>
            </a:r>
            <a:endParaRPr lang="en-US" altLang="ko-KR" sz="40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31016"/>
            <a:ext cx="3568699" cy="632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9" y="22225"/>
            <a:ext cx="381635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16115"/>
            <a:ext cx="5972175" cy="16097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6238" y="3716340"/>
            <a:ext cx="6011862" cy="17287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文献情报中心\APP\“中国科讯”APP公开试用发布会\微信端\媒体宣传截图\微博\中国科学报.png中国科学报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3957" y="1219836"/>
            <a:ext cx="4075748" cy="189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C:\文献情报中心\APP\“中国科讯”APP公开试用发布会\微信端\媒体宣传截图\微博\天津科技.png天津科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4828" y="3165475"/>
            <a:ext cx="4253865" cy="147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文献情报中心\APP\“中国科讯”APP公开试用发布会\微信端\媒体宣传截图\微博\文献情报中心学科服务.png文献情报中心学科服务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7710" y="4829176"/>
            <a:ext cx="4799648" cy="14141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5619750" y="762636"/>
            <a:ext cx="3285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b="1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微博也引起广泛关注！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4749800" cy="68580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8915" name="矩形 5"/>
          <p:cNvSpPr>
            <a:spLocks noChangeArrowheads="1"/>
          </p:cNvSpPr>
          <p:nvPr/>
        </p:nvSpPr>
        <p:spPr bwMode="auto">
          <a:xfrm>
            <a:off x="5214942" y="1857375"/>
            <a:ext cx="30003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中国科学报头版头条进行了报道，关注了众多科研人员的使用需求和使用感受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 descr="C:\文献情报中心\APP\“中国科讯”APP公开试用发布会\微信端\媒体宣传截图\网页\科学网 (2).png科学网 (2)"/>
          <p:cNvPicPr>
            <a:picLocks noChangeAspect="1"/>
          </p:cNvPicPr>
          <p:nvPr/>
        </p:nvPicPr>
        <p:blipFill>
          <a:blip r:embed="rId2" cstate="print"/>
          <a:srcRect r="-3681" b="31742"/>
          <a:stretch>
            <a:fillRect/>
          </a:stretch>
        </p:blipFill>
        <p:spPr>
          <a:xfrm>
            <a:off x="785786" y="785794"/>
            <a:ext cx="3571900" cy="4642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rc 17"/>
          <p:cNvSpPr/>
          <p:nvPr/>
        </p:nvSpPr>
        <p:spPr>
          <a:xfrm>
            <a:off x="-4041458" y="3426460"/>
            <a:ext cx="8172450" cy="7340600"/>
          </a:xfrm>
          <a:prstGeom prst="arc">
            <a:avLst>
              <a:gd name="adj1" fmla="val 16201078"/>
              <a:gd name="adj2" fmla="val 7125"/>
            </a:avLst>
          </a:prstGeom>
          <a:noFill/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defTabSz="914400"/>
            <a:endParaRPr lang="zh-CN" altLang="zh-CN">
              <a:solidFill>
                <a:srgbClr val="000000"/>
              </a:solidFill>
              <a:latin typeface="Calibri" pitchFamily="-65" charset="0"/>
            </a:endParaRPr>
          </a:p>
        </p:txBody>
      </p:sp>
      <p:pic>
        <p:nvPicPr>
          <p:cNvPr id="59" name="图片 58" descr="IMG_12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9019" y="-34290"/>
            <a:ext cx="1661160" cy="3938905"/>
          </a:xfrm>
          <a:prstGeom prst="rect">
            <a:avLst/>
          </a:prstGeom>
        </p:spPr>
      </p:pic>
      <p:pic>
        <p:nvPicPr>
          <p:cNvPr id="60" name="图片 59" descr="IMG_12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733426"/>
            <a:ext cx="1661160" cy="3938905"/>
          </a:xfrm>
          <a:prstGeom prst="rect">
            <a:avLst/>
          </a:prstGeom>
        </p:spPr>
      </p:pic>
      <p:pic>
        <p:nvPicPr>
          <p:cNvPr id="61" name="图片 60" descr="IMG_123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3616" y="1551306"/>
            <a:ext cx="1661160" cy="3938905"/>
          </a:xfrm>
          <a:prstGeom prst="rect">
            <a:avLst/>
          </a:prstGeom>
        </p:spPr>
      </p:pic>
      <p:pic>
        <p:nvPicPr>
          <p:cNvPr id="62" name="图片 61" descr="IMG_12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3824" y="95251"/>
            <a:ext cx="1661160" cy="3938905"/>
          </a:xfrm>
          <a:prstGeom prst="rect">
            <a:avLst/>
          </a:prstGeom>
        </p:spPr>
      </p:pic>
      <p:pic>
        <p:nvPicPr>
          <p:cNvPr id="63" name="图片 62" descr="IMG_12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4380" y="824231"/>
            <a:ext cx="1661160" cy="3938905"/>
          </a:xfrm>
          <a:prstGeom prst="rect">
            <a:avLst/>
          </a:prstGeom>
        </p:spPr>
      </p:pic>
      <p:pic>
        <p:nvPicPr>
          <p:cNvPr id="64" name="图片 63" descr="IMG_122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19238" y="1673861"/>
            <a:ext cx="1661160" cy="3938905"/>
          </a:xfrm>
          <a:prstGeom prst="rect">
            <a:avLst/>
          </a:prstGeom>
        </p:spPr>
      </p:pic>
      <p:pic>
        <p:nvPicPr>
          <p:cNvPr id="65" name="图片 64" descr="IMG_122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75071" y="2274571"/>
            <a:ext cx="1661160" cy="3938905"/>
          </a:xfrm>
          <a:prstGeom prst="rect">
            <a:avLst/>
          </a:prstGeom>
        </p:spPr>
      </p:pic>
      <p:pic>
        <p:nvPicPr>
          <p:cNvPr id="66" name="图片 65" descr="IMG_123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23986" y="2313941"/>
            <a:ext cx="1661160" cy="3938905"/>
          </a:xfrm>
          <a:prstGeom prst="rect">
            <a:avLst/>
          </a:prstGeom>
        </p:spPr>
      </p:pic>
      <p:pic>
        <p:nvPicPr>
          <p:cNvPr id="67" name="图片 66" descr="IMG_122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32384" y="2584451"/>
            <a:ext cx="1661160" cy="3938905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3000364" y="1000108"/>
            <a:ext cx="4137184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微</a:t>
            </a:r>
            <a:r>
              <a:rPr lang="zh-CN" altLang="zh-CN" sz="2400" b="1" dirty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信公众号争相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转载</a:t>
            </a:r>
            <a:endParaRPr lang="zh-CN" altLang="zh-CN" sz="2400" b="1" dirty="0">
              <a:solidFill>
                <a:schemeClr val="bg1"/>
              </a:solidFill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3"/>
          <p:cNvSpPr>
            <a:spLocks noChangeArrowheads="1"/>
          </p:cNvSpPr>
          <p:nvPr/>
        </p:nvSpPr>
        <p:spPr bwMode="auto">
          <a:xfrm>
            <a:off x="1142976" y="2428868"/>
            <a:ext cx="6629400" cy="2130425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1" hangingPunct="1"/>
            <a:r>
              <a:rPr lang="zh-CN" altLang="en-US" sz="4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“中国科讯”未来发展</a:t>
            </a:r>
            <a:endParaRPr lang="en-US" altLang="ko-KR" sz="4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5500688" cy="68580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9939" name="矩形 5"/>
          <p:cNvSpPr>
            <a:spLocks noChangeArrowheads="1"/>
          </p:cNvSpPr>
          <p:nvPr/>
        </p:nvSpPr>
        <p:spPr bwMode="auto">
          <a:xfrm>
            <a:off x="6215074" y="1785926"/>
            <a:ext cx="2286016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中国科讯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版拟以文献（含科技资讯、报告、图书）检索、管理作为核心功能，打造可定制化科学研究与技术开发辅助工具。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0" name="图片 6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00065"/>
            <a:ext cx="245745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图片 7" descr="2.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425450"/>
            <a:ext cx="2428875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28565" y="1714488"/>
            <a:ext cx="8715435" cy="528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继续向用户需求导向转变，主要功能的系统、垂直深度化</a:t>
            </a:r>
            <a:endParaRPr lang="en-US" altLang="zh-CN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30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继续从碎片化信息被动提供模式向主动服务式科研工具转变</a:t>
            </a:r>
            <a:endParaRPr lang="en-US" altLang="zh-CN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30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继续向用户服务自精准路径转变</a:t>
            </a:r>
            <a:endParaRPr lang="en-US" altLang="zh-CN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30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根据用户反馈及产品设计，建立自生长闭环商业模式，</a:t>
            </a:r>
            <a:endParaRPr lang="en-US" altLang="zh-CN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1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1" descr="C:\Users\dell\Desktop\icon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733" y="122245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7782" y="-39703"/>
            <a:ext cx="4936316" cy="153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接连接符 14"/>
          <p:cNvCxnSpPr/>
          <p:nvPr/>
        </p:nvCxnSpPr>
        <p:spPr bwMode="auto">
          <a:xfrm>
            <a:off x="0" y="1285860"/>
            <a:ext cx="91440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5210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4035" name="TextBox 8"/>
          <p:cNvSpPr txBox="1">
            <a:spLocks noChangeArrowheads="1"/>
          </p:cNvSpPr>
          <p:nvPr/>
        </p:nvSpPr>
        <p:spPr bwMode="auto">
          <a:xfrm>
            <a:off x="1500166" y="5896293"/>
            <a:ext cx="7072338" cy="46166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也可以搜索</a:t>
            </a:r>
            <a:r>
              <a:rPr lang="zh-CN" altLang="en-US" b="1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、关注“中国科讯”</a:t>
            </a:r>
            <a:r>
              <a:rPr lang="zh-CN" altLang="en-US" b="1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微信公众</a:t>
            </a:r>
            <a:r>
              <a:rPr lang="zh-CN" altLang="en-US" b="1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号。</a:t>
            </a:r>
            <a:endParaRPr lang="zh-CN" altLang="en-US" b="1" dirty="0">
              <a:solidFill>
                <a:srgbClr val="00B0F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4036" name="图片 9" descr="cli_500px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071678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857356" y="986837"/>
            <a:ext cx="6000792" cy="5847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chemeClr val="accent6"/>
                </a:solidFill>
                <a:ea typeface="黑体" pitchFamily="49" charset="-122"/>
                <a:cs typeface="Times New Roman" pitchFamily="18" charset="0"/>
              </a:rPr>
              <a:t>扫一扫，下载“中国科讯”</a:t>
            </a:r>
            <a:r>
              <a:rPr lang="en-US" altLang="zh-CN" sz="3200" b="1" dirty="0" smtClean="0">
                <a:solidFill>
                  <a:schemeClr val="accent6"/>
                </a:solidFill>
                <a:ea typeface="黑体" pitchFamily="49" charset="-122"/>
                <a:cs typeface="Times New Roman" pitchFamily="18" charset="0"/>
              </a:rPr>
              <a:t>APP</a:t>
            </a:r>
            <a:endParaRPr lang="zh-CN" altLang="en-US" sz="3200" b="1" dirty="0">
              <a:solidFill>
                <a:schemeClr val="accent6"/>
              </a:solidFill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Box 3"/>
          <p:cNvSpPr txBox="1">
            <a:spLocks noChangeArrowheads="1"/>
          </p:cNvSpPr>
          <p:nvPr/>
        </p:nvSpPr>
        <p:spPr bwMode="auto">
          <a:xfrm>
            <a:off x="2066948" y="3079750"/>
            <a:ext cx="5791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1A3E84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zh-CN" altLang="en-US" dirty="0" smtClean="0">
                <a:solidFill>
                  <a:srgbClr val="1A3E84"/>
                </a:solidFill>
                <a:latin typeface="微软雅黑" pitchFamily="34" charset="-122"/>
                <a:ea typeface="微软雅黑" pitchFamily="34" charset="-122"/>
              </a:rPr>
              <a:t>：中科院文献情报中心</a:t>
            </a:r>
            <a:endParaRPr lang="en-US" altLang="zh-CN" dirty="0">
              <a:solidFill>
                <a:srgbClr val="1A3E8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1A3E84"/>
                </a:solidFill>
                <a:latin typeface="微软雅黑" pitchFamily="34" charset="-122"/>
                <a:ea typeface="微软雅黑" pitchFamily="34" charset="-122"/>
              </a:rPr>
              <a:t>联系人：责任学科馆员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15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7924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欢迎交流指正！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057401" y="990600"/>
            <a:ext cx="4749800" cy="58674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矩形 50"/>
          <p:cNvSpPr>
            <a:spLocks noChangeArrowheads="1"/>
          </p:cNvSpPr>
          <p:nvPr/>
        </p:nvSpPr>
        <p:spPr bwMode="auto">
          <a:xfrm>
            <a:off x="0" y="71414"/>
            <a:ext cx="9144000" cy="80887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“中国科讯”为用户提供海量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文献资源、研究报告、科技前沿进展及科技查新与专题检索服务。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066800"/>
            <a:ext cx="3124200" cy="555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6858016" y="1149478"/>
            <a:ext cx="14478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/>
              <a:t>科技前沿资讯</a:t>
            </a:r>
            <a:endParaRPr lang="zh-CN" altLang="en-US" sz="2000" dirty="0"/>
          </a:p>
        </p:txBody>
      </p:sp>
      <p:cxnSp>
        <p:nvCxnSpPr>
          <p:cNvPr id="25" name="直接连接符 24"/>
          <p:cNvCxnSpPr/>
          <p:nvPr/>
        </p:nvCxnSpPr>
        <p:spPr bwMode="auto">
          <a:xfrm>
            <a:off x="3733800" y="1981200"/>
            <a:ext cx="19050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6858016" y="2428868"/>
            <a:ext cx="15240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/>
              <a:t>新书推介与热点论文</a:t>
            </a:r>
            <a:endParaRPr lang="zh-CN" altLang="en-US" sz="2000" dirty="0"/>
          </a:p>
        </p:txBody>
      </p:sp>
      <p:grpSp>
        <p:nvGrpSpPr>
          <p:cNvPr id="4" name="组合 46"/>
          <p:cNvGrpSpPr/>
          <p:nvPr/>
        </p:nvGrpSpPr>
        <p:grpSpPr>
          <a:xfrm>
            <a:off x="5791201" y="6248402"/>
            <a:ext cx="1249323" cy="106325"/>
            <a:chOff x="533402" y="2286000"/>
            <a:chExt cx="1249323" cy="106325"/>
          </a:xfrm>
        </p:grpSpPr>
        <p:sp>
          <p:nvSpPr>
            <p:cNvPr id="48" name="椭圆 47"/>
            <p:cNvSpPr/>
            <p:nvPr/>
          </p:nvSpPr>
          <p:spPr>
            <a:xfrm>
              <a:off x="1676400" y="2286000"/>
              <a:ext cx="106325" cy="106325"/>
            </a:xfrm>
            <a:prstGeom prst="ellipse">
              <a:avLst/>
            </a:prstGeom>
            <a:solidFill>
              <a:srgbClr val="ED7D31"/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49" name="肘形连接符 48"/>
            <p:cNvCxnSpPr/>
            <p:nvPr/>
          </p:nvCxnSpPr>
          <p:spPr>
            <a:xfrm rot="10800000" flipV="1">
              <a:off x="533402" y="2350324"/>
              <a:ext cx="1219199" cy="1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ED7D31"/>
              </a:solidFill>
              <a:prstDash val="dash"/>
              <a:miter lim="800000"/>
            </a:ln>
            <a:effectLst/>
          </p:spPr>
        </p:cxnSp>
      </p:grpSp>
      <p:sp>
        <p:nvSpPr>
          <p:cNvPr id="51" name="TextBox 50"/>
          <p:cNvSpPr txBox="1"/>
          <p:nvPr/>
        </p:nvSpPr>
        <p:spPr>
          <a:xfrm>
            <a:off x="7086600" y="5921514"/>
            <a:ext cx="16764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/>
              <a:t>科技查新与专题检索</a:t>
            </a:r>
            <a:endParaRPr lang="zh-CN" altLang="en-US" sz="2000" dirty="0"/>
          </a:p>
        </p:txBody>
      </p:sp>
      <p:cxnSp>
        <p:nvCxnSpPr>
          <p:cNvPr id="20" name="肘形连接符 41"/>
          <p:cNvCxnSpPr/>
          <p:nvPr/>
        </p:nvCxnSpPr>
        <p:spPr>
          <a:xfrm rot="16200000" flipH="1">
            <a:off x="4975618" y="1739498"/>
            <a:ext cx="1428760" cy="2093119"/>
          </a:xfrm>
          <a:prstGeom prst="bentConnector2">
            <a:avLst/>
          </a:prstGeom>
          <a:noFill/>
          <a:ln w="25400" cap="flat" cmpd="sng" algn="ctr">
            <a:solidFill>
              <a:srgbClr val="ED7D31"/>
            </a:solidFill>
            <a:prstDash val="dash"/>
            <a:miter lim="800000"/>
            <a:tailEnd type="oval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6858016" y="3214686"/>
            <a:ext cx="15240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/>
              <a:t>研究报告与情报专家</a:t>
            </a:r>
            <a:endParaRPr lang="zh-CN" alt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571472" y="1571612"/>
            <a:ext cx="984885" cy="43576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“中国科讯”公开试用版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/>
          </a:p>
        </p:txBody>
      </p:sp>
      <p:sp>
        <p:nvSpPr>
          <p:cNvPr id="31" name="矩形 30"/>
          <p:cNvSpPr/>
          <p:nvPr/>
        </p:nvSpPr>
        <p:spPr bwMode="auto">
          <a:xfrm>
            <a:off x="3000364" y="1785926"/>
            <a:ext cx="642942" cy="214314"/>
          </a:xfrm>
          <a:prstGeom prst="rect">
            <a:avLst/>
          </a:prstGeom>
          <a:solidFill>
            <a:schemeClr val="accent1">
              <a:alpha val="2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714744" y="1785926"/>
            <a:ext cx="2000264" cy="285752"/>
          </a:xfrm>
          <a:prstGeom prst="rect">
            <a:avLst/>
          </a:prstGeom>
          <a:solidFill>
            <a:schemeClr val="accent1">
              <a:alpha val="2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5286380" y="6072206"/>
            <a:ext cx="714380" cy="571504"/>
          </a:xfrm>
          <a:prstGeom prst="rect">
            <a:avLst/>
          </a:prstGeom>
          <a:solidFill>
            <a:schemeClr val="accent1">
              <a:alpha val="2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cxnSp>
        <p:nvCxnSpPr>
          <p:cNvPr id="26" name="肘形连接符 41"/>
          <p:cNvCxnSpPr/>
          <p:nvPr/>
        </p:nvCxnSpPr>
        <p:spPr>
          <a:xfrm rot="16200000" flipH="1">
            <a:off x="5893603" y="2035959"/>
            <a:ext cx="928694" cy="857256"/>
          </a:xfrm>
          <a:prstGeom prst="bentConnector3">
            <a:avLst>
              <a:gd name="adj1" fmla="val 99854"/>
            </a:avLst>
          </a:prstGeom>
          <a:noFill/>
          <a:ln w="25400" cap="flat" cmpd="sng" algn="ctr">
            <a:solidFill>
              <a:srgbClr val="ED7D31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35" name="肘形连接符 41"/>
          <p:cNvCxnSpPr/>
          <p:nvPr/>
        </p:nvCxnSpPr>
        <p:spPr>
          <a:xfrm flipV="1">
            <a:off x="3357554" y="1500174"/>
            <a:ext cx="3500462" cy="214317"/>
          </a:xfrm>
          <a:prstGeom prst="bentConnector3">
            <a:avLst>
              <a:gd name="adj1" fmla="val 401"/>
            </a:avLst>
          </a:prstGeom>
          <a:noFill/>
          <a:ln w="25400" cap="flat" cmpd="sng" algn="ctr">
            <a:solidFill>
              <a:srgbClr val="ED7D31"/>
            </a:solidFill>
            <a:prstDash val="dash"/>
            <a:miter lim="800000"/>
            <a:tailEnd type="oval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071670" y="990600"/>
            <a:ext cx="4749800" cy="58674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34820" name="组合 21"/>
          <p:cNvGrpSpPr>
            <a:grpSpLocks/>
          </p:cNvGrpSpPr>
          <p:nvPr/>
        </p:nvGrpSpPr>
        <p:grpSpPr bwMode="auto">
          <a:xfrm>
            <a:off x="1714481" y="1643052"/>
            <a:ext cx="963611" cy="106363"/>
            <a:chOff x="533402" y="2286000"/>
            <a:chExt cx="1249323" cy="106325"/>
          </a:xfrm>
        </p:grpSpPr>
        <p:sp>
          <p:nvSpPr>
            <p:cNvPr id="17" name="椭圆 16"/>
            <p:cNvSpPr/>
            <p:nvPr/>
          </p:nvSpPr>
          <p:spPr>
            <a:xfrm>
              <a:off x="1676365" y="2286000"/>
              <a:ext cx="106360" cy="106325"/>
            </a:xfrm>
            <a:prstGeom prst="ellipse">
              <a:avLst/>
            </a:prstGeom>
            <a:solidFill>
              <a:srgbClr val="ED7D31"/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34825" name="肘形连接符 17"/>
            <p:cNvCxnSpPr>
              <a:cxnSpLocks noChangeShapeType="1"/>
            </p:cNvCxnSpPr>
            <p:nvPr/>
          </p:nvCxnSpPr>
          <p:spPr bwMode="auto">
            <a:xfrm rot="10800000" flipV="1">
              <a:off x="533402" y="2350324"/>
              <a:ext cx="1219199" cy="1"/>
            </a:xfrm>
            <a:prstGeom prst="bentConnector3">
              <a:avLst>
                <a:gd name="adj1" fmla="val 50000"/>
              </a:avLst>
            </a:prstGeom>
            <a:noFill/>
            <a:ln w="19050" algn="ctr">
              <a:solidFill>
                <a:srgbClr val="ED7D31"/>
              </a:solidFill>
              <a:prstDash val="dash"/>
              <a:miter lim="800000"/>
              <a:headEnd/>
              <a:tailEnd/>
            </a:ln>
          </p:spPr>
        </p:cxnSp>
      </p:grpSp>
      <p:sp>
        <p:nvSpPr>
          <p:cNvPr id="34821" name="TextBox 22"/>
          <p:cNvSpPr txBox="1">
            <a:spLocks noChangeArrowheads="1"/>
          </p:cNvSpPr>
          <p:nvPr/>
        </p:nvSpPr>
        <p:spPr bwMode="auto">
          <a:xfrm>
            <a:off x="228600" y="1524000"/>
            <a:ext cx="1447800" cy="400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/>
              <a:t>高级检索</a:t>
            </a:r>
          </a:p>
        </p:txBody>
      </p:sp>
      <p:cxnSp>
        <p:nvCxnSpPr>
          <p:cNvPr id="34822" name="直接连接符 24"/>
          <p:cNvCxnSpPr>
            <a:cxnSpLocks noChangeShapeType="1"/>
          </p:cNvCxnSpPr>
          <p:nvPr/>
        </p:nvCxnSpPr>
        <p:spPr bwMode="auto">
          <a:xfrm>
            <a:off x="3733800" y="1981200"/>
            <a:ext cx="1905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34823" name="Picture 2" descr="C:\Users\dell\Desktop\图片替换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1000127"/>
            <a:ext cx="3175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50"/>
          <p:cNvSpPr>
            <a:spLocks noChangeArrowheads="1"/>
          </p:cNvSpPr>
          <p:nvPr/>
        </p:nvSpPr>
        <p:spPr bwMode="auto">
          <a:xfrm>
            <a:off x="0" y="71414"/>
            <a:ext cx="9144000" cy="80887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“中国科讯”为用户提供海量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文献资源、研究报告、科技前沿进展及科技查新与专题检索服务。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71625" y="990600"/>
            <a:ext cx="7072313" cy="58674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35844" name="组合 21"/>
          <p:cNvGrpSpPr>
            <a:grpSpLocks/>
          </p:cNvGrpSpPr>
          <p:nvPr/>
        </p:nvGrpSpPr>
        <p:grpSpPr bwMode="auto">
          <a:xfrm>
            <a:off x="1500166" y="1643052"/>
            <a:ext cx="1106509" cy="106375"/>
            <a:chOff x="533402" y="2286000"/>
            <a:chExt cx="1249323" cy="106325"/>
          </a:xfrm>
        </p:grpSpPr>
        <p:sp>
          <p:nvSpPr>
            <p:cNvPr id="17" name="椭圆 16"/>
            <p:cNvSpPr/>
            <p:nvPr/>
          </p:nvSpPr>
          <p:spPr>
            <a:xfrm>
              <a:off x="1676366" y="2286000"/>
              <a:ext cx="106359" cy="106325"/>
            </a:xfrm>
            <a:prstGeom prst="ellipse">
              <a:avLst/>
            </a:prstGeom>
            <a:solidFill>
              <a:srgbClr val="ED7D31"/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35850" name="肘形连接符 17"/>
            <p:cNvCxnSpPr>
              <a:cxnSpLocks noChangeShapeType="1"/>
            </p:cNvCxnSpPr>
            <p:nvPr/>
          </p:nvCxnSpPr>
          <p:spPr bwMode="auto">
            <a:xfrm rot="10800000" flipV="1">
              <a:off x="533402" y="2350324"/>
              <a:ext cx="1219199" cy="1"/>
            </a:xfrm>
            <a:prstGeom prst="bentConnector3">
              <a:avLst>
                <a:gd name="adj1" fmla="val 50000"/>
              </a:avLst>
            </a:prstGeom>
            <a:noFill/>
            <a:ln w="19050" algn="ctr">
              <a:solidFill>
                <a:srgbClr val="ED7D31"/>
              </a:solidFill>
              <a:prstDash val="dash"/>
              <a:miter lim="800000"/>
              <a:headEnd/>
              <a:tailEnd/>
            </a:ln>
          </p:spPr>
        </p:cxnSp>
      </p:grpSp>
      <p:sp>
        <p:nvSpPr>
          <p:cNvPr id="35845" name="TextBox 22"/>
          <p:cNvSpPr txBox="1">
            <a:spLocks noChangeArrowheads="1"/>
          </p:cNvSpPr>
          <p:nvPr/>
        </p:nvSpPr>
        <p:spPr bwMode="auto">
          <a:xfrm>
            <a:off x="0" y="1500188"/>
            <a:ext cx="1447800" cy="400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/>
              <a:t>查询结果</a:t>
            </a:r>
          </a:p>
        </p:txBody>
      </p:sp>
      <p:cxnSp>
        <p:nvCxnSpPr>
          <p:cNvPr id="35846" name="直接连接符 24"/>
          <p:cNvCxnSpPr>
            <a:cxnSpLocks noChangeShapeType="1"/>
          </p:cNvCxnSpPr>
          <p:nvPr/>
        </p:nvCxnSpPr>
        <p:spPr bwMode="auto">
          <a:xfrm>
            <a:off x="3733800" y="1981200"/>
            <a:ext cx="1905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35847" name="Picture 2" descr="C:\Users\dell\Desktop\图片替换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1143000"/>
            <a:ext cx="29337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3" descr="C:\Users\dell\Desktop\图片替换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1675" y="1143000"/>
            <a:ext cx="29337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50"/>
          <p:cNvSpPr>
            <a:spLocks noChangeArrowheads="1"/>
          </p:cNvSpPr>
          <p:nvPr/>
        </p:nvSpPr>
        <p:spPr bwMode="auto">
          <a:xfrm>
            <a:off x="0" y="71414"/>
            <a:ext cx="9144000" cy="80887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“中国科讯”为用户提供海量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文献资源、研究报告、科技前沿进展及科技查新与专题检索服务。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71625" y="990600"/>
            <a:ext cx="7072313" cy="58674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6869" name="TextBox 22"/>
          <p:cNvSpPr txBox="1">
            <a:spLocks noChangeArrowheads="1"/>
          </p:cNvSpPr>
          <p:nvPr/>
        </p:nvSpPr>
        <p:spPr bwMode="auto">
          <a:xfrm>
            <a:off x="142845" y="3786190"/>
            <a:ext cx="1233487" cy="400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/>
              <a:t>全文获取</a:t>
            </a:r>
          </a:p>
        </p:txBody>
      </p:sp>
      <p:pic>
        <p:nvPicPr>
          <p:cNvPr id="36870" name="图片 10" descr="7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1" y="1071563"/>
            <a:ext cx="30543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图片 11" descr="8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1" y="1023938"/>
            <a:ext cx="30003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21"/>
          <p:cNvGrpSpPr>
            <a:grpSpLocks/>
          </p:cNvGrpSpPr>
          <p:nvPr/>
        </p:nvGrpSpPr>
        <p:grpSpPr bwMode="auto">
          <a:xfrm>
            <a:off x="1428697" y="3929052"/>
            <a:ext cx="714380" cy="142876"/>
            <a:chOff x="533402" y="2286000"/>
            <a:chExt cx="1249323" cy="106325"/>
          </a:xfrm>
        </p:grpSpPr>
        <p:sp>
          <p:nvSpPr>
            <p:cNvPr id="11" name="椭圆 10"/>
            <p:cNvSpPr/>
            <p:nvPr/>
          </p:nvSpPr>
          <p:spPr>
            <a:xfrm>
              <a:off x="1676366" y="2286000"/>
              <a:ext cx="106359" cy="106325"/>
            </a:xfrm>
            <a:prstGeom prst="ellipse">
              <a:avLst/>
            </a:prstGeom>
            <a:solidFill>
              <a:srgbClr val="ED7D31"/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12" name="肘形连接符 17"/>
            <p:cNvCxnSpPr>
              <a:cxnSpLocks noChangeShapeType="1"/>
            </p:cNvCxnSpPr>
            <p:nvPr/>
          </p:nvCxnSpPr>
          <p:spPr bwMode="auto">
            <a:xfrm rot="10800000" flipV="1">
              <a:off x="533402" y="2350324"/>
              <a:ext cx="1219199" cy="1"/>
            </a:xfrm>
            <a:prstGeom prst="bentConnector3">
              <a:avLst>
                <a:gd name="adj1" fmla="val 50000"/>
              </a:avLst>
            </a:prstGeom>
            <a:noFill/>
            <a:ln w="19050" algn="ctr">
              <a:solidFill>
                <a:srgbClr val="ED7D31"/>
              </a:solidFill>
              <a:prstDash val="dash"/>
              <a:miter lim="800000"/>
              <a:headEnd/>
              <a:tailEnd/>
            </a:ln>
          </p:spPr>
        </p:cxnSp>
      </p:grpSp>
      <p:sp>
        <p:nvSpPr>
          <p:cNvPr id="13" name="矩形 50"/>
          <p:cNvSpPr>
            <a:spLocks noChangeArrowheads="1"/>
          </p:cNvSpPr>
          <p:nvPr/>
        </p:nvSpPr>
        <p:spPr bwMode="auto">
          <a:xfrm>
            <a:off x="0" y="71414"/>
            <a:ext cx="9144000" cy="80887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“中国科讯”为用户提供海量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文献资源、研究报告、科技前沿进展及科技查新与专题检索服务。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71625" y="990600"/>
            <a:ext cx="7072313" cy="58674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6867" name="矩形 50"/>
          <p:cNvSpPr>
            <a:spLocks noChangeArrowheads="1"/>
          </p:cNvSpPr>
          <p:nvPr/>
        </p:nvSpPr>
        <p:spPr bwMode="auto">
          <a:xfrm>
            <a:off x="0" y="285728"/>
            <a:ext cx="9144000" cy="35779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25000"/>
              </a:lnSpc>
            </a:pPr>
            <a:r>
              <a:rPr lang="zh-CN" altLang="en-US" sz="1600" dirty="0">
                <a:latin typeface="黑体" pitchFamily="49" charset="-122"/>
                <a:ea typeface="黑体" pitchFamily="49" charset="-122"/>
              </a:rPr>
              <a:t>“中国科讯”为用户提供海量</a:t>
            </a:r>
            <a:r>
              <a:rPr lang="zh-CN" altLang="en-US" sz="1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文献资源、研究报告、科技前沿进展及科技查新与专题检索服务。</a:t>
            </a:r>
            <a:endParaRPr lang="zh-CN" altLang="en-US" sz="1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36869" name="TextBox 22"/>
          <p:cNvSpPr txBox="1">
            <a:spLocks noChangeArrowheads="1"/>
          </p:cNvSpPr>
          <p:nvPr/>
        </p:nvSpPr>
        <p:spPr bwMode="auto">
          <a:xfrm>
            <a:off x="142845" y="3786190"/>
            <a:ext cx="1233487" cy="4000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dirty="0" smtClean="0"/>
              <a:t>全文传递</a:t>
            </a:r>
            <a:endParaRPr lang="zh-CN" altLang="en-US" sz="2000" dirty="0"/>
          </a:p>
        </p:txBody>
      </p:sp>
      <p:grpSp>
        <p:nvGrpSpPr>
          <p:cNvPr id="2" name="组合 21"/>
          <p:cNvGrpSpPr>
            <a:grpSpLocks/>
          </p:cNvGrpSpPr>
          <p:nvPr/>
        </p:nvGrpSpPr>
        <p:grpSpPr bwMode="auto">
          <a:xfrm>
            <a:off x="1428696" y="3929052"/>
            <a:ext cx="2000295" cy="214328"/>
            <a:chOff x="533402" y="2286000"/>
            <a:chExt cx="1249323" cy="106325"/>
          </a:xfrm>
        </p:grpSpPr>
        <p:sp>
          <p:nvSpPr>
            <p:cNvPr id="11" name="椭圆 10"/>
            <p:cNvSpPr/>
            <p:nvPr/>
          </p:nvSpPr>
          <p:spPr>
            <a:xfrm>
              <a:off x="1676366" y="2286000"/>
              <a:ext cx="106359" cy="106325"/>
            </a:xfrm>
            <a:prstGeom prst="ellipse">
              <a:avLst/>
            </a:prstGeom>
            <a:solidFill>
              <a:srgbClr val="ED7D31"/>
            </a:solidFill>
            <a:ln w="127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12" name="肘形连接符 17"/>
            <p:cNvCxnSpPr>
              <a:cxnSpLocks noChangeShapeType="1"/>
            </p:cNvCxnSpPr>
            <p:nvPr/>
          </p:nvCxnSpPr>
          <p:spPr bwMode="auto">
            <a:xfrm rot="10800000" flipV="1">
              <a:off x="533402" y="2350324"/>
              <a:ext cx="1219199" cy="1"/>
            </a:xfrm>
            <a:prstGeom prst="bentConnector3">
              <a:avLst>
                <a:gd name="adj1" fmla="val 50000"/>
              </a:avLst>
            </a:prstGeom>
            <a:noFill/>
            <a:ln w="19050" algn="ctr">
              <a:solidFill>
                <a:srgbClr val="ED7D31"/>
              </a:solidFill>
              <a:prstDash val="dash"/>
              <a:miter lim="800000"/>
              <a:headEnd/>
              <a:tailEnd/>
            </a:ln>
          </p:spPr>
        </p:cxnSp>
      </p:grpSp>
      <p:pic>
        <p:nvPicPr>
          <p:cNvPr id="1026" name="Picture 2" descr="C:\Users\dell\Desktop\中国科讯发布会\图片替换\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150926"/>
            <a:ext cx="3210229" cy="5707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71625" y="990600"/>
            <a:ext cx="7072313" cy="5867400"/>
          </a:xfrm>
          <a:prstGeom prst="rect">
            <a:avLst/>
          </a:prstGeom>
          <a:pattFill prst="pct70">
            <a:fgClr>
              <a:srgbClr val="E7E6E6"/>
            </a:fgClr>
            <a:bgClr>
              <a:sysClr val="window" lastClr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2050" name="Picture 2" descr="C:\Users\dell\Desktop\中国科讯发布会\图片替换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214422"/>
            <a:ext cx="3009310" cy="5349884"/>
          </a:xfrm>
          <a:prstGeom prst="rect">
            <a:avLst/>
          </a:prstGeom>
          <a:noFill/>
        </p:spPr>
      </p:pic>
      <p:pic>
        <p:nvPicPr>
          <p:cNvPr id="2051" name="Picture 3" descr="C:\Users\dell\Desktop\中国科讯发布会\图片替换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14422"/>
            <a:ext cx="3009310" cy="5349884"/>
          </a:xfrm>
          <a:prstGeom prst="rect">
            <a:avLst/>
          </a:prstGeom>
          <a:noFill/>
        </p:spPr>
      </p:pic>
      <p:pic>
        <p:nvPicPr>
          <p:cNvPr id="2052" name="Picture 4" descr="C:\Users\dell\Desktop\中国科讯发布会\图片替换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214422"/>
            <a:ext cx="3089678" cy="5357850"/>
          </a:xfrm>
          <a:prstGeom prst="rect">
            <a:avLst/>
          </a:prstGeom>
          <a:noFill/>
        </p:spPr>
      </p:pic>
      <p:sp>
        <p:nvSpPr>
          <p:cNvPr id="7" name="矩形 50"/>
          <p:cNvSpPr>
            <a:spLocks noChangeArrowheads="1"/>
          </p:cNvSpPr>
          <p:nvPr/>
        </p:nvSpPr>
        <p:spPr bwMode="auto">
          <a:xfrm>
            <a:off x="0" y="71414"/>
            <a:ext cx="9144000" cy="808876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“中国科讯”为用户提供海量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文献资源、研究报告、科技前沿进展及科技查新与专题检索服务。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9144000" cy="1143000"/>
            <a:chOff x="0" y="0"/>
            <a:chExt cx="5760" cy="538"/>
          </a:xfrm>
        </p:grpSpPr>
        <p:pic>
          <p:nvPicPr>
            <p:cNvPr id="30727" name="Picture 3" descr="10e_top"/>
            <p:cNvPicPr>
              <a:picLocks noChangeAspect="1" noChangeArrowheads="1"/>
            </p:cNvPicPr>
            <p:nvPr/>
          </p:nvPicPr>
          <p:blipFill>
            <a:blip r:embed="rId2" cstate="print"/>
            <a:srcRect l="66545"/>
            <a:stretch>
              <a:fillRect/>
            </a:stretch>
          </p:blipFill>
          <p:spPr bwMode="auto">
            <a:xfrm>
              <a:off x="0" y="0"/>
              <a:ext cx="1927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8" name="Picture 4" descr="10e_top"/>
            <p:cNvPicPr>
              <a:picLocks noChangeAspect="1" noChangeArrowheads="1"/>
            </p:cNvPicPr>
            <p:nvPr/>
          </p:nvPicPr>
          <p:blipFill>
            <a:blip r:embed="rId2" cstate="print"/>
            <a:srcRect l="66545"/>
            <a:stretch>
              <a:fillRect/>
            </a:stretch>
          </p:blipFill>
          <p:spPr bwMode="auto">
            <a:xfrm>
              <a:off x="1837" y="0"/>
              <a:ext cx="2041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9" name="Picture 5" descr="10e_top"/>
            <p:cNvPicPr>
              <a:picLocks noChangeAspect="1" noChangeArrowheads="1"/>
            </p:cNvPicPr>
            <p:nvPr/>
          </p:nvPicPr>
          <p:blipFill>
            <a:blip r:embed="rId2" cstate="print"/>
            <a:srcRect l="66545"/>
            <a:stretch>
              <a:fillRect/>
            </a:stretch>
          </p:blipFill>
          <p:spPr bwMode="auto">
            <a:xfrm>
              <a:off x="3833" y="0"/>
              <a:ext cx="1927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23" name="Line 7"/>
          <p:cNvSpPr>
            <a:spLocks noChangeShapeType="1"/>
          </p:cNvSpPr>
          <p:nvPr/>
        </p:nvSpPr>
        <p:spPr bwMode="auto">
          <a:xfrm flipV="1">
            <a:off x="0" y="1143000"/>
            <a:ext cx="91440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24" name="内容占位符 3" descr="E56T1059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1" y="1676401"/>
            <a:ext cx="8662988" cy="4386263"/>
          </a:xfrm>
        </p:spPr>
      </p:pic>
      <p:sp>
        <p:nvSpPr>
          <p:cNvPr id="30725" name="TextBox 7"/>
          <p:cNvSpPr txBox="1">
            <a:spLocks noChangeArrowheads="1"/>
          </p:cNvSpPr>
          <p:nvPr/>
        </p:nvSpPr>
        <p:spPr bwMode="auto">
          <a:xfrm>
            <a:off x="571500" y="357188"/>
            <a:ext cx="8072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latin typeface="黑体" pitchFamily="49" charset="-122"/>
                <a:ea typeface="黑体" pitchFamily="49" charset="-122"/>
              </a:rPr>
              <a:t>“中国科讯”公开试用发布会启动仪式</a:t>
            </a:r>
          </a:p>
        </p:txBody>
      </p:sp>
      <p:sp>
        <p:nvSpPr>
          <p:cNvPr id="30726" name="TextBox 8"/>
          <p:cNvSpPr txBox="1">
            <a:spLocks noChangeArrowheads="1"/>
          </p:cNvSpPr>
          <p:nvPr/>
        </p:nvSpPr>
        <p:spPr bwMode="auto">
          <a:xfrm>
            <a:off x="6786563" y="6357938"/>
            <a:ext cx="2571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/>
              <a:t>2016</a:t>
            </a:r>
            <a:r>
              <a:rPr lang="zh-CN" altLang="en-US"/>
              <a:t>年</a:t>
            </a:r>
            <a:r>
              <a:rPr lang="en-US" altLang="zh-CN"/>
              <a:t>4</a:t>
            </a:r>
            <a:r>
              <a:rPr lang="zh-CN" altLang="en-US"/>
              <a:t>月</a:t>
            </a:r>
            <a:r>
              <a:rPr lang="en-US" altLang="zh-CN"/>
              <a:t>28</a:t>
            </a:r>
            <a:r>
              <a:rPr lang="zh-CN" altLang="en-US"/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0">
              <a:schemeClr val="accent1">
                <a:lumMod val="75000"/>
              </a:schemeClr>
            </a:gs>
            <a:gs pos="100000">
              <a:srgbClr val="61092E"/>
            </a:gs>
          </a:gsLst>
          <a:lin ang="5400000" scaled="1"/>
        </a:gradFill>
        <a:ln w="952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</a:spPr>
      <a:bodyPr wrap="none" anchor="ctr"/>
      <a:lstStyle>
        <a:defPPr>
          <a:defRPr sz="2800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过程">
  <a:themeElements>
    <a:clrScheme name="过程 2">
      <a:dk1>
        <a:srgbClr val="333389"/>
      </a:dk1>
      <a:lt1>
        <a:srgbClr val="FFFFFF"/>
      </a:lt1>
      <a:dk2>
        <a:srgbClr val="4D8ACD"/>
      </a:dk2>
      <a:lt2>
        <a:srgbClr val="C0C0C0"/>
      </a:lt2>
      <a:accent1>
        <a:srgbClr val="5F8ADF"/>
      </a:accent1>
      <a:accent2>
        <a:srgbClr val="D4BA3A"/>
      </a:accent2>
      <a:accent3>
        <a:srgbClr val="FFFFFF"/>
      </a:accent3>
      <a:accent4>
        <a:srgbClr val="2A2A74"/>
      </a:accent4>
      <a:accent5>
        <a:srgbClr val="B6C4EC"/>
      </a:accent5>
      <a:accent6>
        <a:srgbClr val="C0A834"/>
      </a:accent6>
      <a:hlink>
        <a:srgbClr val="5DA9A5"/>
      </a:hlink>
      <a:folHlink>
        <a:srgbClr val="BAC4A0"/>
      </a:folHlink>
    </a:clrScheme>
    <a:fontScheme name="过程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过程 1">
        <a:dk1>
          <a:srgbClr val="003366"/>
        </a:dk1>
        <a:lt1>
          <a:srgbClr val="FFFFFF"/>
        </a:lt1>
        <a:dk2>
          <a:srgbClr val="6542AA"/>
        </a:dk2>
        <a:lt2>
          <a:srgbClr val="C0C0C0"/>
        </a:lt2>
        <a:accent1>
          <a:srgbClr val="269DD8"/>
        </a:accent1>
        <a:accent2>
          <a:srgbClr val="85BA54"/>
        </a:accent2>
        <a:accent3>
          <a:srgbClr val="FFFFFF"/>
        </a:accent3>
        <a:accent4>
          <a:srgbClr val="002A56"/>
        </a:accent4>
        <a:accent5>
          <a:srgbClr val="ACCCE9"/>
        </a:accent5>
        <a:accent6>
          <a:srgbClr val="78A84B"/>
        </a:accent6>
        <a:hlink>
          <a:srgbClr val="4C59D2"/>
        </a:hlink>
        <a:folHlink>
          <a:srgbClr val="A0B5C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过程 2">
        <a:dk1>
          <a:srgbClr val="333389"/>
        </a:dk1>
        <a:lt1>
          <a:srgbClr val="FFFFFF"/>
        </a:lt1>
        <a:dk2>
          <a:srgbClr val="4D8ACD"/>
        </a:dk2>
        <a:lt2>
          <a:srgbClr val="C0C0C0"/>
        </a:lt2>
        <a:accent1>
          <a:srgbClr val="5F8ADF"/>
        </a:accent1>
        <a:accent2>
          <a:srgbClr val="D4BA3A"/>
        </a:accent2>
        <a:accent3>
          <a:srgbClr val="FFFFFF"/>
        </a:accent3>
        <a:accent4>
          <a:srgbClr val="2A2A74"/>
        </a:accent4>
        <a:accent5>
          <a:srgbClr val="B6C4EC"/>
        </a:accent5>
        <a:accent6>
          <a:srgbClr val="C0A834"/>
        </a:accent6>
        <a:hlink>
          <a:srgbClr val="5DA9A5"/>
        </a:hlink>
        <a:folHlink>
          <a:srgbClr val="BAC4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过程 3">
        <a:dk1>
          <a:srgbClr val="006666"/>
        </a:dk1>
        <a:lt1>
          <a:srgbClr val="FFFFFF"/>
        </a:lt1>
        <a:dk2>
          <a:srgbClr val="003366"/>
        </a:dk2>
        <a:lt2>
          <a:srgbClr val="C0C0C0"/>
        </a:lt2>
        <a:accent1>
          <a:srgbClr val="73A784"/>
        </a:accent1>
        <a:accent2>
          <a:srgbClr val="D4BA3A"/>
        </a:accent2>
        <a:accent3>
          <a:srgbClr val="FFFFFF"/>
        </a:accent3>
        <a:accent4>
          <a:srgbClr val="005656"/>
        </a:accent4>
        <a:accent5>
          <a:srgbClr val="BCD0C2"/>
        </a:accent5>
        <a:accent6>
          <a:srgbClr val="C0A834"/>
        </a:accent6>
        <a:hlink>
          <a:srgbClr val="A1A959"/>
        </a:hlink>
        <a:folHlink>
          <a:srgbClr val="BAC4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aple">
  <a:themeElements>
    <a:clrScheme name="Maple 2">
      <a:dk1>
        <a:srgbClr val="333389"/>
      </a:dk1>
      <a:lt1>
        <a:srgbClr val="FFFFFF"/>
      </a:lt1>
      <a:dk2>
        <a:srgbClr val="4D8ACD"/>
      </a:dk2>
      <a:lt2>
        <a:srgbClr val="C0C0C0"/>
      </a:lt2>
      <a:accent1>
        <a:srgbClr val="5F8ADF"/>
      </a:accent1>
      <a:accent2>
        <a:srgbClr val="D4BA3A"/>
      </a:accent2>
      <a:accent3>
        <a:srgbClr val="FFFFFF"/>
      </a:accent3>
      <a:accent4>
        <a:srgbClr val="2A2A74"/>
      </a:accent4>
      <a:accent5>
        <a:srgbClr val="B6C4EC"/>
      </a:accent5>
      <a:accent6>
        <a:srgbClr val="C0A834"/>
      </a:accent6>
      <a:hlink>
        <a:srgbClr val="5DA9A5"/>
      </a:hlink>
      <a:folHlink>
        <a:srgbClr val="BAC4A0"/>
      </a:folHlink>
    </a:clrScheme>
    <a:fontScheme name="Ma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ple 1">
        <a:dk1>
          <a:srgbClr val="003366"/>
        </a:dk1>
        <a:lt1>
          <a:srgbClr val="FFFFFF"/>
        </a:lt1>
        <a:dk2>
          <a:srgbClr val="6542AA"/>
        </a:dk2>
        <a:lt2>
          <a:srgbClr val="C0C0C0"/>
        </a:lt2>
        <a:accent1>
          <a:srgbClr val="269DD8"/>
        </a:accent1>
        <a:accent2>
          <a:srgbClr val="85BA54"/>
        </a:accent2>
        <a:accent3>
          <a:srgbClr val="FFFFFF"/>
        </a:accent3>
        <a:accent4>
          <a:srgbClr val="002A56"/>
        </a:accent4>
        <a:accent5>
          <a:srgbClr val="ACCCE9"/>
        </a:accent5>
        <a:accent6>
          <a:srgbClr val="78A84B"/>
        </a:accent6>
        <a:hlink>
          <a:srgbClr val="4C59D2"/>
        </a:hlink>
        <a:folHlink>
          <a:srgbClr val="A0B5C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2">
        <a:dk1>
          <a:srgbClr val="333389"/>
        </a:dk1>
        <a:lt1>
          <a:srgbClr val="FFFFFF"/>
        </a:lt1>
        <a:dk2>
          <a:srgbClr val="4D8ACD"/>
        </a:dk2>
        <a:lt2>
          <a:srgbClr val="C0C0C0"/>
        </a:lt2>
        <a:accent1>
          <a:srgbClr val="5F8ADF"/>
        </a:accent1>
        <a:accent2>
          <a:srgbClr val="D4BA3A"/>
        </a:accent2>
        <a:accent3>
          <a:srgbClr val="FFFFFF"/>
        </a:accent3>
        <a:accent4>
          <a:srgbClr val="2A2A74"/>
        </a:accent4>
        <a:accent5>
          <a:srgbClr val="B6C4EC"/>
        </a:accent5>
        <a:accent6>
          <a:srgbClr val="C0A834"/>
        </a:accent6>
        <a:hlink>
          <a:srgbClr val="5DA9A5"/>
        </a:hlink>
        <a:folHlink>
          <a:srgbClr val="BAC4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3">
        <a:dk1>
          <a:srgbClr val="006666"/>
        </a:dk1>
        <a:lt1>
          <a:srgbClr val="FFFFFF"/>
        </a:lt1>
        <a:dk2>
          <a:srgbClr val="003366"/>
        </a:dk2>
        <a:lt2>
          <a:srgbClr val="C0C0C0"/>
        </a:lt2>
        <a:accent1>
          <a:srgbClr val="73A784"/>
        </a:accent1>
        <a:accent2>
          <a:srgbClr val="D4BA3A"/>
        </a:accent2>
        <a:accent3>
          <a:srgbClr val="FFFFFF"/>
        </a:accent3>
        <a:accent4>
          <a:srgbClr val="005656"/>
        </a:accent4>
        <a:accent5>
          <a:srgbClr val="BCD0C2"/>
        </a:accent5>
        <a:accent6>
          <a:srgbClr val="C0A834"/>
        </a:accent6>
        <a:hlink>
          <a:srgbClr val="A1A959"/>
        </a:hlink>
        <a:folHlink>
          <a:srgbClr val="BAC4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852</Words>
  <Application>Microsoft Office PowerPoint</Application>
  <PresentationFormat>全屏显示(4:3)</PresentationFormat>
  <Paragraphs>141</Paragraphs>
  <Slides>29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默认设计模板</vt:lpstr>
      <vt:lpstr>8_Office 主题</vt:lpstr>
      <vt:lpstr>过程</vt:lpstr>
      <vt:lpstr>1_Office 主题</vt:lpstr>
      <vt:lpstr>Maple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040TGp_time_mono</dc:title>
  <dc:creator>ThemeGallery</dc:creator>
  <cp:lastModifiedBy>unknown</cp:lastModifiedBy>
  <cp:revision>2250</cp:revision>
  <dcterms:created xsi:type="dcterms:W3CDTF">2003-08-21T08:11:00Z</dcterms:created>
  <dcterms:modified xsi:type="dcterms:W3CDTF">2011-05-24T02:23:18Z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